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28"/>
  </p:notesMasterIdLst>
  <p:sldIdLst>
    <p:sldId id="412" r:id="rId5"/>
    <p:sldId id="424" r:id="rId6"/>
    <p:sldId id="413" r:id="rId7"/>
    <p:sldId id="637" r:id="rId8"/>
    <p:sldId id="430" r:id="rId9"/>
    <p:sldId id="431" r:id="rId10"/>
    <p:sldId id="640" r:id="rId11"/>
    <p:sldId id="641" r:id="rId12"/>
    <p:sldId id="642" r:id="rId13"/>
    <p:sldId id="643" r:id="rId14"/>
    <p:sldId id="432" r:id="rId15"/>
    <p:sldId id="644" r:id="rId16"/>
    <p:sldId id="633" r:id="rId17"/>
    <p:sldId id="645" r:id="rId18"/>
    <p:sldId id="646" r:id="rId19"/>
    <p:sldId id="647" r:id="rId20"/>
    <p:sldId id="574" r:id="rId21"/>
    <p:sldId id="625" r:id="rId22"/>
    <p:sldId id="417" r:id="rId23"/>
    <p:sldId id="638" r:id="rId24"/>
    <p:sldId id="639" r:id="rId25"/>
    <p:sldId id="425" r:id="rId26"/>
    <p:sldId id="632"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per Sterrenburg" initials="JS" lastIdx="2" clrIdx="0">
    <p:extLst>
      <p:ext uri="{19B8F6BF-5375-455C-9EA6-DF929625EA0E}">
        <p15:presenceInfo xmlns:p15="http://schemas.microsoft.com/office/powerpoint/2012/main" userId="S::j.sterrenburg@aef.nl::66bc3d3b-6b10-42ca-8a07-88d6d48a1df1" providerId="AD"/>
      </p:ext>
    </p:extLst>
  </p:cmAuthor>
  <p:cmAuthor id="2" name="Anneke" initials="A" lastIdx="1" clrIdx="1">
    <p:extLst>
      <p:ext uri="{19B8F6BF-5375-455C-9EA6-DF929625EA0E}">
        <p15:presenceInfo xmlns:p15="http://schemas.microsoft.com/office/powerpoint/2012/main" userId="S::ameijer@vrfryslan.nl::951da2c8-ec6b-40c1-ae0e-521f6398b2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1A20"/>
    <a:srgbClr val="FF7C80"/>
    <a:srgbClr val="18898C"/>
    <a:srgbClr val="CCA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196609-786C-4459-8E66-2CB99C4609AE}" v="1" dt="2022-10-20T10:58:26.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EC758-76ED-4315-A584-71306B578E04}" type="datetimeFigureOut">
              <a:rPr lang="nl-NL" smtClean="0"/>
              <a:t>26-10-2022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86F47-2FAD-4BCE-8CAF-8E3E608702A8}" type="slidenum">
              <a:rPr lang="nl-NL" smtClean="0"/>
              <a:t>‹nr.›</a:t>
            </a:fld>
            <a:endParaRPr lang="nl-NL"/>
          </a:p>
        </p:txBody>
      </p:sp>
    </p:spTree>
    <p:extLst>
      <p:ext uri="{BB962C8B-B14F-4D97-AF65-F5344CB8AC3E}">
        <p14:creationId xmlns:p14="http://schemas.microsoft.com/office/powerpoint/2010/main" val="334366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1</a:t>
            </a:fld>
            <a:endParaRPr lang="nl-NL" dirty="0"/>
          </a:p>
        </p:txBody>
      </p:sp>
    </p:spTree>
    <p:extLst>
      <p:ext uri="{BB962C8B-B14F-4D97-AF65-F5344CB8AC3E}">
        <p14:creationId xmlns:p14="http://schemas.microsoft.com/office/powerpoint/2010/main" val="402739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2</a:t>
            </a:fld>
            <a:endParaRPr lang="nl-NL" dirty="0"/>
          </a:p>
        </p:txBody>
      </p:sp>
    </p:spTree>
    <p:extLst>
      <p:ext uri="{BB962C8B-B14F-4D97-AF65-F5344CB8AC3E}">
        <p14:creationId xmlns:p14="http://schemas.microsoft.com/office/powerpoint/2010/main" val="19492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3</a:t>
            </a:fld>
            <a:endParaRPr lang="nl-NL" dirty="0"/>
          </a:p>
        </p:txBody>
      </p:sp>
    </p:spTree>
    <p:extLst>
      <p:ext uri="{BB962C8B-B14F-4D97-AF65-F5344CB8AC3E}">
        <p14:creationId xmlns:p14="http://schemas.microsoft.com/office/powerpoint/2010/main" val="1863402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4</a:t>
            </a:fld>
            <a:endParaRPr lang="nl-NL" dirty="0"/>
          </a:p>
        </p:txBody>
      </p:sp>
    </p:spTree>
    <p:extLst>
      <p:ext uri="{BB962C8B-B14F-4D97-AF65-F5344CB8AC3E}">
        <p14:creationId xmlns:p14="http://schemas.microsoft.com/office/powerpoint/2010/main" val="50088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17</a:t>
            </a:fld>
            <a:endParaRPr lang="nl-NL"/>
          </a:p>
        </p:txBody>
      </p:sp>
    </p:spTree>
    <p:extLst>
      <p:ext uri="{BB962C8B-B14F-4D97-AF65-F5344CB8AC3E}">
        <p14:creationId xmlns:p14="http://schemas.microsoft.com/office/powerpoint/2010/main" val="319431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18</a:t>
            </a:fld>
            <a:endParaRPr lang="nl-NL"/>
          </a:p>
        </p:txBody>
      </p:sp>
    </p:spTree>
    <p:extLst>
      <p:ext uri="{BB962C8B-B14F-4D97-AF65-F5344CB8AC3E}">
        <p14:creationId xmlns:p14="http://schemas.microsoft.com/office/powerpoint/2010/main" val="370147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 zoek naar een innovatieve oplossing voor een probleem:</a:t>
            </a:r>
            <a:r>
              <a:rPr lang="nl-NL" sz="1200" kern="1200" dirty="0">
                <a:solidFill>
                  <a:schemeClr val="tx1"/>
                </a:solidFill>
                <a:effectLst/>
                <a:latin typeface="+mn-lt"/>
                <a:ea typeface="+mn-ea"/>
                <a:cs typeface="+mn-cs"/>
              </a:rPr>
              <a:t> Welk probleem speelt er in jullie dagelijkse praktijk, waarvoor je op zoek bent naar een innovatieve oplossing, of bijvoorbeeld een prototype? Er zijn verschillende opleidingen waar studenten (</a:t>
            </a:r>
            <a:r>
              <a:rPr lang="nl-NL" sz="1200" kern="1200" dirty="0" err="1">
                <a:solidFill>
                  <a:schemeClr val="tx1"/>
                </a:solidFill>
                <a:effectLst/>
                <a:latin typeface="+mn-lt"/>
                <a:ea typeface="+mn-ea"/>
                <a:cs typeface="+mn-cs"/>
              </a:rPr>
              <a:t>evt</a:t>
            </a:r>
            <a:r>
              <a:rPr lang="nl-NL" sz="1200" kern="1200" dirty="0">
                <a:solidFill>
                  <a:schemeClr val="tx1"/>
                </a:solidFill>
                <a:effectLst/>
                <a:latin typeface="+mn-lt"/>
                <a:ea typeface="+mn-ea"/>
                <a:cs typeface="+mn-cs"/>
              </a:rPr>
              <a:t> in groepjes) bezig gaan met dit soort vragen en via het creatieve </a:t>
            </a:r>
            <a:r>
              <a:rPr lang="nl-NL" sz="1200" i="1" kern="1200" dirty="0">
                <a:solidFill>
                  <a:schemeClr val="tx1"/>
                </a:solidFill>
                <a:effectLst/>
                <a:latin typeface="+mn-lt"/>
                <a:ea typeface="+mn-ea"/>
                <a:cs typeface="+mn-cs"/>
              </a:rPr>
              <a:t>design thinking</a:t>
            </a:r>
            <a:r>
              <a:rPr lang="nl-NL" sz="1200" kern="1200" dirty="0">
                <a:solidFill>
                  <a:schemeClr val="tx1"/>
                </a:solidFill>
                <a:effectLst/>
                <a:latin typeface="+mn-lt"/>
                <a:ea typeface="+mn-ea"/>
                <a:cs typeface="+mn-cs"/>
              </a:rPr>
              <a:t> concept op zoek gaan naar innovaties. Voorbeelden van dit type vragen staan onderaan de mail (in groen).</a:t>
            </a:r>
          </a:p>
          <a:p>
            <a:r>
              <a:rPr lang="nl-NL" sz="1200" kern="1200" dirty="0">
                <a:solidFill>
                  <a:schemeClr val="tx1"/>
                </a:solidFill>
                <a:effectLst/>
                <a:latin typeface="+mn-lt"/>
                <a:ea typeface="+mn-ea"/>
                <a:cs typeface="+mn-cs"/>
              </a:rPr>
              <a:t> * </a:t>
            </a:r>
            <a:r>
              <a:rPr lang="nl-NL" sz="1200" b="1" kern="1200" dirty="0">
                <a:solidFill>
                  <a:schemeClr val="tx1"/>
                </a:solidFill>
                <a:effectLst/>
                <a:latin typeface="+mn-lt"/>
                <a:ea typeface="+mn-ea"/>
                <a:cs typeface="+mn-cs"/>
              </a:rPr>
              <a:t>Op zoek naar kennis: </a:t>
            </a:r>
            <a:r>
              <a:rPr lang="nl-NL" sz="1200" kern="1200" dirty="0">
                <a:solidFill>
                  <a:schemeClr val="tx1"/>
                </a:solidFill>
                <a:effectLst/>
                <a:latin typeface="+mn-lt"/>
                <a:ea typeface="+mn-ea"/>
                <a:cs typeface="+mn-cs"/>
              </a:rPr>
              <a:t>Waar voel je in je dagelijkse werk nog een gebrek aan kennis? Welke dingen wil je graag weten om jouw werk makkelijker of impactvoller te maken? Antwoorden kunnen gezocht worden in de bestaande literatuur, of (deels) gegenereerd worden met een onderzoek gericht op het inwinnen van de kennis die ontbreekt.</a:t>
            </a:r>
          </a:p>
          <a:p>
            <a:r>
              <a:rPr lang="nl-NL" sz="1200" kern="1200" dirty="0">
                <a:solidFill>
                  <a:schemeClr val="tx1"/>
                </a:solidFill>
                <a:effectLst/>
                <a:latin typeface="+mn-lt"/>
                <a:ea typeface="+mn-ea"/>
                <a:cs typeface="+mn-cs"/>
              </a:rPr>
              <a:t> </a:t>
            </a:r>
            <a:r>
              <a:rPr lang="nl-NL" sz="1200" b="1" kern="1200" dirty="0">
                <a:solidFill>
                  <a:schemeClr val="tx1"/>
                </a:solidFill>
                <a:effectLst/>
                <a:latin typeface="+mn-lt"/>
                <a:ea typeface="+mn-ea"/>
                <a:cs typeface="+mn-cs"/>
              </a:rPr>
              <a:t>* Op zoek naar procesverbetering:</a:t>
            </a:r>
            <a:r>
              <a:rPr lang="nl-NL" sz="1200" kern="1200" dirty="0">
                <a:solidFill>
                  <a:schemeClr val="tx1"/>
                </a:solidFill>
                <a:effectLst/>
                <a:latin typeface="+mn-lt"/>
                <a:ea typeface="+mn-ea"/>
                <a:cs typeface="+mn-cs"/>
              </a:rPr>
              <a:t> Welke processen in jouw dagelijks werk lopen nog niet soepel? Ben je op zoek naar manieren om processen beter in te richten? Ook dit soort vragen kunnen opgepakt worden door studenten. </a:t>
            </a:r>
          </a:p>
          <a:p>
            <a:endParaRPr lang="nl-NL" dirty="0"/>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19</a:t>
            </a:fld>
            <a:endParaRPr lang="nl-NL"/>
          </a:p>
        </p:txBody>
      </p:sp>
    </p:spTree>
    <p:extLst>
      <p:ext uri="{BB962C8B-B14F-4D97-AF65-F5344CB8AC3E}">
        <p14:creationId xmlns:p14="http://schemas.microsoft.com/office/powerpoint/2010/main" val="79155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0486F47-2FAD-4BCE-8CAF-8E3E608702A8}" type="slidenum">
              <a:rPr lang="nl-NL" smtClean="0"/>
              <a:t>20</a:t>
            </a:fld>
            <a:endParaRPr lang="nl-NL"/>
          </a:p>
        </p:txBody>
      </p:sp>
    </p:spTree>
    <p:extLst>
      <p:ext uri="{BB962C8B-B14F-4D97-AF65-F5344CB8AC3E}">
        <p14:creationId xmlns:p14="http://schemas.microsoft.com/office/powerpoint/2010/main" val="400925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48032CD9-93E9-4E82-AF52-40A2EDF62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71953"/>
            <a:ext cx="12192000" cy="2086047"/>
          </a:xfrm>
          <a:prstGeom prst="rect">
            <a:avLst/>
          </a:prstGeom>
        </p:spPr>
      </p:pic>
      <p:sp>
        <p:nvSpPr>
          <p:cNvPr id="2" name="Titel 1">
            <a:extLst>
              <a:ext uri="{FF2B5EF4-FFF2-40B4-BE49-F238E27FC236}">
                <a16:creationId xmlns:a16="http://schemas.microsoft.com/office/drawing/2014/main" id="{1508FAE1-9AF0-4FE2-A664-6B7F9042A2FA}"/>
              </a:ext>
            </a:extLst>
          </p:cNvPr>
          <p:cNvSpPr>
            <a:spLocks noGrp="1"/>
          </p:cNvSpPr>
          <p:nvPr>
            <p:ph type="ctrTitle" hasCustomPrompt="1"/>
          </p:nvPr>
        </p:nvSpPr>
        <p:spPr>
          <a:xfrm>
            <a:off x="1524000" y="1857028"/>
            <a:ext cx="9144000" cy="1733761"/>
          </a:xfrm>
        </p:spPr>
        <p:txBody>
          <a:bodyPr anchor="b">
            <a:normAutofit/>
          </a:bodyPr>
          <a:lstStyle>
            <a:lvl1pPr algn="ctr">
              <a:defRPr sz="5400" b="1">
                <a:solidFill>
                  <a:srgbClr val="18898C"/>
                </a:solidFill>
                <a:latin typeface="Arial" panose="020B0604020202020204" pitchFamily="34" charset="0"/>
                <a:cs typeface="Arial" panose="020B0604020202020204" pitchFamily="34" charset="0"/>
              </a:defRPr>
            </a:lvl1pPr>
          </a:lstStyle>
          <a:p>
            <a:r>
              <a:rPr lang="nl-NL"/>
              <a:t>Schrijf hier je titel</a:t>
            </a:r>
          </a:p>
        </p:txBody>
      </p:sp>
      <p:sp>
        <p:nvSpPr>
          <p:cNvPr id="3" name="Ondertitel 2">
            <a:extLst>
              <a:ext uri="{FF2B5EF4-FFF2-40B4-BE49-F238E27FC236}">
                <a16:creationId xmlns:a16="http://schemas.microsoft.com/office/drawing/2014/main" id="{506A08E3-9F2B-4E6E-B33A-1143A76E01CB}"/>
              </a:ext>
            </a:extLst>
          </p:cNvPr>
          <p:cNvSpPr>
            <a:spLocks noGrp="1"/>
          </p:cNvSpPr>
          <p:nvPr>
            <p:ph type="subTitle" idx="1" hasCustomPrompt="1"/>
          </p:nvPr>
        </p:nvSpPr>
        <p:spPr>
          <a:xfrm>
            <a:off x="1524000" y="3624042"/>
            <a:ext cx="9144000" cy="1450318"/>
          </a:xfrm>
        </p:spPr>
        <p:txBody>
          <a:bodyPr/>
          <a:lstStyle>
            <a:lvl1pPr marL="0" indent="0" algn="ct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En hier een eventuele subtitel. Dit is een titelblad zonder foto.</a:t>
            </a:r>
          </a:p>
        </p:txBody>
      </p:sp>
      <p:pic>
        <p:nvPicPr>
          <p:cNvPr id="11" name="Afbeelding 10">
            <a:extLst>
              <a:ext uri="{FF2B5EF4-FFF2-40B4-BE49-F238E27FC236}">
                <a16:creationId xmlns:a16="http://schemas.microsoft.com/office/drawing/2014/main" id="{AB957DB2-56E5-45B9-BEC4-C8AB83563D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240" y="429634"/>
            <a:ext cx="3369924" cy="1198966"/>
          </a:xfrm>
          <a:prstGeom prst="rect">
            <a:avLst/>
          </a:prstGeom>
        </p:spPr>
      </p:pic>
    </p:spTree>
    <p:extLst>
      <p:ext uri="{BB962C8B-B14F-4D97-AF65-F5344CB8AC3E}">
        <p14:creationId xmlns:p14="http://schemas.microsoft.com/office/powerpoint/2010/main" val="48889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8FAE1-9AF0-4FE2-A664-6B7F9042A2FA}"/>
              </a:ext>
            </a:extLst>
          </p:cNvPr>
          <p:cNvSpPr>
            <a:spLocks noGrp="1"/>
          </p:cNvSpPr>
          <p:nvPr>
            <p:ph type="ctrTitle" hasCustomPrompt="1"/>
          </p:nvPr>
        </p:nvSpPr>
        <p:spPr>
          <a:xfrm>
            <a:off x="4472679" y="5200776"/>
            <a:ext cx="7298081" cy="742824"/>
          </a:xfrm>
        </p:spPr>
        <p:txBody>
          <a:bodyPr anchor="b">
            <a:normAutofit/>
          </a:bodyPr>
          <a:lstStyle>
            <a:lvl1pPr algn="r">
              <a:defRPr sz="4400" b="1">
                <a:solidFill>
                  <a:srgbClr val="18898C"/>
                </a:solidFill>
                <a:latin typeface="Arial" panose="020B0604020202020204" pitchFamily="34" charset="0"/>
                <a:cs typeface="Arial" panose="020B0604020202020204" pitchFamily="34" charset="0"/>
              </a:defRPr>
            </a:lvl1pPr>
          </a:lstStyle>
          <a:p>
            <a:r>
              <a:rPr lang="nl-NL"/>
              <a:t>Schrijf hier je titel</a:t>
            </a:r>
          </a:p>
        </p:txBody>
      </p:sp>
      <p:sp>
        <p:nvSpPr>
          <p:cNvPr id="3" name="Ondertitel 2">
            <a:extLst>
              <a:ext uri="{FF2B5EF4-FFF2-40B4-BE49-F238E27FC236}">
                <a16:creationId xmlns:a16="http://schemas.microsoft.com/office/drawing/2014/main" id="{506A08E3-9F2B-4E6E-B33A-1143A76E01CB}"/>
              </a:ext>
            </a:extLst>
          </p:cNvPr>
          <p:cNvSpPr>
            <a:spLocks noGrp="1"/>
          </p:cNvSpPr>
          <p:nvPr>
            <p:ph type="subTitle" idx="1" hasCustomPrompt="1"/>
          </p:nvPr>
        </p:nvSpPr>
        <p:spPr>
          <a:xfrm>
            <a:off x="4472679" y="5951913"/>
            <a:ext cx="7298081" cy="538487"/>
          </a:xfrm>
        </p:spPr>
        <p:txBody>
          <a:bodyPr/>
          <a:lstStyle>
            <a:lvl1pPr marL="0" indent="0" algn="r">
              <a:buNone/>
              <a:defRPr sz="24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En hier je subtitel</a:t>
            </a:r>
          </a:p>
        </p:txBody>
      </p:sp>
      <p:pic>
        <p:nvPicPr>
          <p:cNvPr id="11" name="Afbeelding 10">
            <a:extLst>
              <a:ext uri="{FF2B5EF4-FFF2-40B4-BE49-F238E27FC236}">
                <a16:creationId xmlns:a16="http://schemas.microsoft.com/office/drawing/2014/main" id="{AB957DB2-56E5-45B9-BEC4-C8AB83563D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240" y="5217400"/>
            <a:ext cx="3369924" cy="1198966"/>
          </a:xfrm>
          <a:prstGeom prst="rect">
            <a:avLst/>
          </a:prstGeom>
        </p:spPr>
      </p:pic>
      <p:pic>
        <p:nvPicPr>
          <p:cNvPr id="8" name="Afbeelding 7">
            <a:extLst>
              <a:ext uri="{FF2B5EF4-FFF2-40B4-BE49-F238E27FC236}">
                <a16:creationId xmlns:a16="http://schemas.microsoft.com/office/drawing/2014/main" id="{68A5B1AD-3AD4-4D57-A2F4-5446C34E19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9" y="-1"/>
            <a:ext cx="12154401" cy="4783016"/>
          </a:xfrm>
          <a:prstGeom prst="rect">
            <a:avLst/>
          </a:prstGeom>
        </p:spPr>
      </p:pic>
    </p:spTree>
    <p:extLst>
      <p:ext uri="{BB962C8B-B14F-4D97-AF65-F5344CB8AC3E}">
        <p14:creationId xmlns:p14="http://schemas.microsoft.com/office/powerpoint/2010/main" val="349516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DFB86-F90B-4037-A1CE-1FE76B0DE4EA}"/>
              </a:ext>
            </a:extLst>
          </p:cNvPr>
          <p:cNvSpPr>
            <a:spLocks noGrp="1"/>
          </p:cNvSpPr>
          <p:nvPr>
            <p:ph type="title" hasCustomPrompt="1"/>
          </p:nvPr>
        </p:nvSpPr>
        <p:spPr>
          <a:xfrm>
            <a:off x="689317" y="576143"/>
            <a:ext cx="8673710" cy="844696"/>
          </a:xfrm>
        </p:spPr>
        <p:txBody>
          <a:bodyPr>
            <a:normAutofit/>
          </a:bodyPr>
          <a:lstStyle>
            <a:lvl1pPr>
              <a:defRPr sz="3200" b="1">
                <a:solidFill>
                  <a:srgbClr val="18898C"/>
                </a:solidFill>
                <a:latin typeface="Arial" panose="020B0604020202020204" pitchFamily="34" charset="0"/>
                <a:cs typeface="Arial" panose="020B0604020202020204" pitchFamily="34" charset="0"/>
              </a:defRPr>
            </a:lvl1pPr>
          </a:lstStyle>
          <a:p>
            <a:r>
              <a:rPr lang="nl-NL"/>
              <a:t>Vul hier je titel in </a:t>
            </a:r>
          </a:p>
        </p:txBody>
      </p:sp>
      <p:sp>
        <p:nvSpPr>
          <p:cNvPr id="3" name="Tijdelijke aanduiding voor inhoud 2">
            <a:extLst>
              <a:ext uri="{FF2B5EF4-FFF2-40B4-BE49-F238E27FC236}">
                <a16:creationId xmlns:a16="http://schemas.microsoft.com/office/drawing/2014/main" id="{A1959C56-EBF7-4B00-A319-EF3BF5FCE1A0}"/>
              </a:ext>
            </a:extLst>
          </p:cNvPr>
          <p:cNvSpPr>
            <a:spLocks noGrp="1"/>
          </p:cNvSpPr>
          <p:nvPr>
            <p:ph idx="1"/>
          </p:nvPr>
        </p:nvSpPr>
        <p:spPr>
          <a:xfrm>
            <a:off x="689317" y="1948482"/>
            <a:ext cx="10813366" cy="3246568"/>
          </a:xfrm>
        </p:spPr>
        <p:txBody>
          <a:bodyPr>
            <a:normAutofit/>
          </a:bodyPr>
          <a:lstStyle>
            <a:lvl1pPr>
              <a:defRPr sz="2000">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p:txBody>
      </p:sp>
      <p:pic>
        <p:nvPicPr>
          <p:cNvPr id="7" name="Afbeelding 6">
            <a:extLst>
              <a:ext uri="{FF2B5EF4-FFF2-40B4-BE49-F238E27FC236}">
                <a16:creationId xmlns:a16="http://schemas.microsoft.com/office/drawing/2014/main" id="{3EA2F40D-2193-4D2C-8A85-7DC865F46A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027" y="617863"/>
            <a:ext cx="2139656" cy="761256"/>
          </a:xfrm>
          <a:prstGeom prst="rect">
            <a:avLst/>
          </a:prstGeom>
        </p:spPr>
      </p:pic>
      <p:pic>
        <p:nvPicPr>
          <p:cNvPr id="12" name="Afbeelding 11">
            <a:extLst>
              <a:ext uri="{FF2B5EF4-FFF2-40B4-BE49-F238E27FC236}">
                <a16:creationId xmlns:a16="http://schemas.microsoft.com/office/drawing/2014/main" id="{5760C34F-95B9-4CF6-B99F-96BD581F772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45857"/>
          <a:stretch/>
        </p:blipFill>
        <p:spPr>
          <a:xfrm>
            <a:off x="0" y="5728559"/>
            <a:ext cx="12192000" cy="1129442"/>
          </a:xfrm>
          <a:prstGeom prst="rect">
            <a:avLst/>
          </a:prstGeom>
        </p:spPr>
      </p:pic>
    </p:spTree>
    <p:extLst>
      <p:ext uri="{BB962C8B-B14F-4D97-AF65-F5344CB8AC3E}">
        <p14:creationId xmlns:p14="http://schemas.microsoft.com/office/powerpoint/2010/main" val="425240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bg>
      <p:bgRef idx="1001">
        <a:schemeClr val="bg1"/>
      </p:bgRef>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163A90B-9B8E-468D-B4B1-790B08125969}"/>
              </a:ext>
            </a:extLst>
          </p:cNvPr>
          <p:cNvSpPr/>
          <p:nvPr userDrawn="1"/>
        </p:nvSpPr>
        <p:spPr>
          <a:xfrm>
            <a:off x="0" y="1870520"/>
            <a:ext cx="12192000" cy="4987480"/>
          </a:xfrm>
          <a:prstGeom prst="rect">
            <a:avLst/>
          </a:prstGeom>
          <a:solidFill>
            <a:srgbClr val="188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05DFB86-F90B-4037-A1CE-1FE76B0DE4EA}"/>
              </a:ext>
            </a:extLst>
          </p:cNvPr>
          <p:cNvSpPr>
            <a:spLocks noGrp="1"/>
          </p:cNvSpPr>
          <p:nvPr>
            <p:ph type="title" hasCustomPrompt="1"/>
          </p:nvPr>
        </p:nvSpPr>
        <p:spPr>
          <a:xfrm>
            <a:off x="689317" y="576143"/>
            <a:ext cx="8673710" cy="844696"/>
          </a:xfrm>
        </p:spPr>
        <p:txBody>
          <a:bodyPr>
            <a:normAutofit/>
          </a:bodyPr>
          <a:lstStyle>
            <a:lvl1pPr>
              <a:defRPr sz="4000" b="1">
                <a:solidFill>
                  <a:srgbClr val="18898C"/>
                </a:solidFill>
                <a:latin typeface="Arial" panose="020B0604020202020204" pitchFamily="34" charset="0"/>
                <a:cs typeface="Arial" panose="020B0604020202020204" pitchFamily="34" charset="0"/>
              </a:defRPr>
            </a:lvl1pPr>
          </a:lstStyle>
          <a:p>
            <a:r>
              <a:rPr lang="nl-NL"/>
              <a:t>Vul hier je titel in </a:t>
            </a:r>
          </a:p>
        </p:txBody>
      </p:sp>
      <p:sp>
        <p:nvSpPr>
          <p:cNvPr id="3" name="Tijdelijke aanduiding voor inhoud 2">
            <a:extLst>
              <a:ext uri="{FF2B5EF4-FFF2-40B4-BE49-F238E27FC236}">
                <a16:creationId xmlns:a16="http://schemas.microsoft.com/office/drawing/2014/main" id="{A1959C56-EBF7-4B00-A319-EF3BF5FCE1A0}"/>
              </a:ext>
            </a:extLst>
          </p:cNvPr>
          <p:cNvSpPr>
            <a:spLocks noGrp="1"/>
          </p:cNvSpPr>
          <p:nvPr>
            <p:ph idx="1"/>
          </p:nvPr>
        </p:nvSpPr>
        <p:spPr>
          <a:xfrm>
            <a:off x="689317" y="2278966"/>
            <a:ext cx="10813366" cy="2916084"/>
          </a:xfrm>
        </p:spPr>
        <p:txBody>
          <a:bodyPr>
            <a:normAutofit/>
          </a:bodyPr>
          <a:lstStyle>
            <a:lvl1pPr>
              <a:defRPr sz="2000">
                <a:solidFill>
                  <a:schemeClr val="bg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p:txBody>
      </p:sp>
      <p:pic>
        <p:nvPicPr>
          <p:cNvPr id="7" name="Afbeelding 6">
            <a:extLst>
              <a:ext uri="{FF2B5EF4-FFF2-40B4-BE49-F238E27FC236}">
                <a16:creationId xmlns:a16="http://schemas.microsoft.com/office/drawing/2014/main" id="{3EA2F40D-2193-4D2C-8A85-7DC865F46A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027" y="617863"/>
            <a:ext cx="2139656" cy="761256"/>
          </a:xfrm>
          <a:prstGeom prst="rect">
            <a:avLst/>
          </a:prstGeom>
        </p:spPr>
      </p:pic>
    </p:spTree>
    <p:extLst>
      <p:ext uri="{BB962C8B-B14F-4D97-AF65-F5344CB8AC3E}">
        <p14:creationId xmlns:p14="http://schemas.microsoft.com/office/powerpoint/2010/main" val="74427125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DFB86-F90B-4037-A1CE-1FE76B0DE4EA}"/>
              </a:ext>
            </a:extLst>
          </p:cNvPr>
          <p:cNvSpPr>
            <a:spLocks noGrp="1"/>
          </p:cNvSpPr>
          <p:nvPr>
            <p:ph type="title" hasCustomPrompt="1"/>
          </p:nvPr>
        </p:nvSpPr>
        <p:spPr>
          <a:xfrm>
            <a:off x="689317" y="576143"/>
            <a:ext cx="8561215" cy="844696"/>
          </a:xfrm>
        </p:spPr>
        <p:txBody>
          <a:bodyPr>
            <a:normAutofit/>
          </a:bodyPr>
          <a:lstStyle>
            <a:lvl1pPr>
              <a:defRPr sz="3600" b="1">
                <a:solidFill>
                  <a:srgbClr val="18898C"/>
                </a:solidFill>
                <a:latin typeface="Arial" panose="020B0604020202020204" pitchFamily="34" charset="0"/>
                <a:cs typeface="Arial" panose="020B0604020202020204" pitchFamily="34" charset="0"/>
              </a:defRPr>
            </a:lvl1pPr>
          </a:lstStyle>
          <a:p>
            <a:r>
              <a:rPr lang="nl-NL"/>
              <a:t>Vul hier je titel in </a:t>
            </a:r>
          </a:p>
        </p:txBody>
      </p:sp>
      <p:sp>
        <p:nvSpPr>
          <p:cNvPr id="3" name="Tijdelijke aanduiding voor inhoud 2">
            <a:extLst>
              <a:ext uri="{FF2B5EF4-FFF2-40B4-BE49-F238E27FC236}">
                <a16:creationId xmlns:a16="http://schemas.microsoft.com/office/drawing/2014/main" id="{A1959C56-EBF7-4B00-A319-EF3BF5FCE1A0}"/>
              </a:ext>
            </a:extLst>
          </p:cNvPr>
          <p:cNvSpPr>
            <a:spLocks noGrp="1"/>
          </p:cNvSpPr>
          <p:nvPr>
            <p:ph idx="1"/>
          </p:nvPr>
        </p:nvSpPr>
        <p:spPr>
          <a:xfrm>
            <a:off x="689317" y="1948482"/>
            <a:ext cx="10813366" cy="3246568"/>
          </a:xfrm>
        </p:spPr>
        <p:txBody>
          <a:bodyPr>
            <a:normAutofit/>
          </a:bodyPr>
          <a:lstStyle>
            <a:lvl1pPr>
              <a:defRPr sz="2000">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Klikken om de tekststijl van het model te bewerken</a:t>
            </a:r>
          </a:p>
        </p:txBody>
      </p:sp>
      <p:pic>
        <p:nvPicPr>
          <p:cNvPr id="7" name="Afbeelding 6">
            <a:extLst>
              <a:ext uri="{FF2B5EF4-FFF2-40B4-BE49-F238E27FC236}">
                <a16:creationId xmlns:a16="http://schemas.microsoft.com/office/drawing/2014/main" id="{3EA2F40D-2193-4D2C-8A85-7DC865F46A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3027" y="617863"/>
            <a:ext cx="2139656" cy="761256"/>
          </a:xfrm>
          <a:prstGeom prst="rect">
            <a:avLst/>
          </a:prstGeom>
        </p:spPr>
      </p:pic>
    </p:spTree>
    <p:extLst>
      <p:ext uri="{BB962C8B-B14F-4D97-AF65-F5344CB8AC3E}">
        <p14:creationId xmlns:p14="http://schemas.microsoft.com/office/powerpoint/2010/main" val="1986129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A65E51D-410A-4AC1-9355-6DC46CF98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4B98B4F-83B1-4F43-A4C4-82033226F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F3F2127-3747-4921-A4BF-A0714EA77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22BC2-5A27-465C-90D5-EA9DCDA3B713}" type="datetimeFigureOut">
              <a:rPr lang="nl-NL" smtClean="0"/>
              <a:t>26-10-2022</a:t>
            </a:fld>
            <a:endParaRPr lang="nl-NL"/>
          </a:p>
        </p:txBody>
      </p:sp>
      <p:sp>
        <p:nvSpPr>
          <p:cNvPr id="5" name="Tijdelijke aanduiding voor voettekst 4">
            <a:extLst>
              <a:ext uri="{FF2B5EF4-FFF2-40B4-BE49-F238E27FC236}">
                <a16:creationId xmlns:a16="http://schemas.microsoft.com/office/drawing/2014/main" id="{525D213A-487C-473B-93A4-85853D75C6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EF1809C-5D8A-401F-A0ED-89FC2E240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A716C-8403-4FD4-B520-5B76B4D8DB8C}" type="slidenum">
              <a:rPr lang="nl-NL" smtClean="0"/>
              <a:t>‹nr.›</a:t>
            </a:fld>
            <a:endParaRPr lang="nl-NL"/>
          </a:p>
        </p:txBody>
      </p:sp>
    </p:spTree>
    <p:extLst>
      <p:ext uri="{BB962C8B-B14F-4D97-AF65-F5344CB8AC3E}">
        <p14:creationId xmlns:p14="http://schemas.microsoft.com/office/powerpoint/2010/main" val="36834634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publiekegezondheid.nl/"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13.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1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1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1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fpa.1sociaaldomein.nl/groepen" TargetMode="External"/><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www.friesepreventieaanpak.nl/feiten-en-cijfers/over-frysl%C3%A2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7.jpg"/><Relationship Id="rId4" Type="http://schemas.openxmlformats.org/officeDocument/2006/relationships/image" Target="../media/image13.jpeg"/><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dertitel 2"/>
          <p:cNvSpPr>
            <a:spLocks noGrp="1"/>
          </p:cNvSpPr>
          <p:nvPr>
            <p:ph type="ctrTitle"/>
          </p:nvPr>
        </p:nvSpPr>
        <p:spPr>
          <a:xfrm>
            <a:off x="1186250" y="2408965"/>
            <a:ext cx="9704172" cy="1733761"/>
          </a:xfrm>
          <a:prstGeom prst="rect">
            <a:avLst/>
          </a:prstGeom>
        </p:spPr>
        <p:txBody>
          <a:bodyPr vert="horz" lIns="91440" tIns="45720" rIns="91440" bIns="45720" rtlCol="0" anchor="t">
            <a:normAutofit fontScale="90000"/>
          </a:bodyPr>
          <a:lstStyle/>
          <a:p>
            <a:r>
              <a:rPr lang="nl-NL" sz="4800" kern="0" dirty="0"/>
              <a:t>Friese Preventieaanpak </a:t>
            </a:r>
            <a:br>
              <a:rPr lang="nl-NL" sz="4800" kern="0" dirty="0">
                <a:solidFill>
                  <a:schemeClr val="tx1"/>
                </a:solidFill>
              </a:rPr>
            </a:br>
            <a:r>
              <a:rPr lang="nl-NL" sz="2700" dirty="0">
                <a:latin typeface="Calibri" panose="020F0502020204030204" pitchFamily="34" charset="0"/>
                <a:ea typeface="Times New Roman" panose="02020603050405020304" pitchFamily="18" charset="0"/>
                <a:cs typeface="Calibri" panose="020F0502020204030204" pitchFamily="34" charset="0"/>
              </a:rPr>
              <a:t>Waar wij ons samen sterk voor maken!</a:t>
            </a:r>
            <a:br>
              <a:rPr lang="nl-NL" sz="2700" dirty="0">
                <a:latin typeface="Calibri" panose="020F0502020204030204" pitchFamily="34" charset="0"/>
                <a:ea typeface="Times New Roman" panose="02020603050405020304" pitchFamily="18" charset="0"/>
                <a:cs typeface="Calibri" panose="020F0502020204030204" pitchFamily="34" charset="0"/>
              </a:rPr>
            </a:br>
            <a:br>
              <a:rPr lang="nl-NL" sz="2700" dirty="0">
                <a:latin typeface="Calibri" panose="020F0502020204030204" pitchFamily="34" charset="0"/>
                <a:ea typeface="Times New Roman" panose="02020603050405020304" pitchFamily="18" charset="0"/>
                <a:cs typeface="Calibri" panose="020F0502020204030204" pitchFamily="34" charset="0"/>
              </a:rPr>
            </a:br>
            <a:r>
              <a:rPr lang="nl-NL" sz="2700" dirty="0">
                <a:latin typeface="Calibri" panose="020F0502020204030204" pitchFamily="34" charset="0"/>
                <a:ea typeface="Times New Roman" panose="02020603050405020304" pitchFamily="18" charset="0"/>
                <a:cs typeface="Calibri" panose="020F0502020204030204" pitchFamily="34" charset="0"/>
              </a:rPr>
              <a:t>Brainstorm ‘Weten wat werkt’</a:t>
            </a:r>
            <a:br>
              <a:rPr lang="nl-NL" sz="2700" dirty="0">
                <a:latin typeface="Calibri" panose="020F0502020204030204" pitchFamily="34" charset="0"/>
                <a:ea typeface="Times New Roman" panose="02020603050405020304" pitchFamily="18" charset="0"/>
                <a:cs typeface="Calibri" panose="020F0502020204030204" pitchFamily="34" charset="0"/>
              </a:rPr>
            </a:br>
            <a:r>
              <a:rPr lang="nl-NL" sz="2700" dirty="0">
                <a:latin typeface="Calibri" panose="020F0502020204030204" pitchFamily="34" charset="0"/>
                <a:ea typeface="Times New Roman" panose="02020603050405020304" pitchFamily="18" charset="0"/>
                <a:cs typeface="Calibri" panose="020F0502020204030204" pitchFamily="34" charset="0"/>
              </a:rPr>
              <a:t>25-10-2022</a:t>
            </a:r>
            <a:endParaRPr lang="nl-NL" sz="2700" dirty="0">
              <a:solidFill>
                <a:schemeClr val="tx1"/>
              </a:solidFill>
            </a:endParaRPr>
          </a:p>
        </p:txBody>
      </p:sp>
    </p:spTree>
    <p:extLst>
      <p:ext uri="{BB962C8B-B14F-4D97-AF65-F5344CB8AC3E}">
        <p14:creationId xmlns:p14="http://schemas.microsoft.com/office/powerpoint/2010/main" val="3049190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A0971-B45C-4F37-82F0-FB9BF624DF9E}"/>
              </a:ext>
            </a:extLst>
          </p:cNvPr>
          <p:cNvSpPr>
            <a:spLocks noGrp="1"/>
          </p:cNvSpPr>
          <p:nvPr>
            <p:ph type="title"/>
          </p:nvPr>
        </p:nvSpPr>
        <p:spPr/>
        <p:txBody>
          <a:bodyPr/>
          <a:lstStyle/>
          <a:p>
            <a:r>
              <a:rPr lang="en-US" dirty="0"/>
              <a:t>Project in </a:t>
            </a:r>
            <a:r>
              <a:rPr lang="en-US" dirty="0" err="1"/>
              <a:t>ons</a:t>
            </a:r>
            <a:r>
              <a:rPr lang="en-US" dirty="0"/>
              <a:t> Policy Lab</a:t>
            </a:r>
          </a:p>
        </p:txBody>
      </p:sp>
      <p:sp>
        <p:nvSpPr>
          <p:cNvPr id="3" name="Content Placeholder 2">
            <a:extLst>
              <a:ext uri="{FF2B5EF4-FFF2-40B4-BE49-F238E27FC236}">
                <a16:creationId xmlns:a16="http://schemas.microsoft.com/office/drawing/2014/main" id="{DECA033E-F6B2-43A7-9505-64612013FA4C}"/>
              </a:ext>
            </a:extLst>
          </p:cNvPr>
          <p:cNvSpPr>
            <a:spLocks noGrp="1"/>
          </p:cNvSpPr>
          <p:nvPr>
            <p:ph idx="1"/>
          </p:nvPr>
        </p:nvSpPr>
        <p:spPr>
          <a:xfrm>
            <a:off x="689317" y="1948481"/>
            <a:ext cx="10813366" cy="4909519"/>
          </a:xfrm>
        </p:spPr>
        <p:txBody>
          <a:bodyPr/>
          <a:lstStyle/>
          <a:p>
            <a:pPr marL="0" indent="0">
              <a:buNone/>
            </a:pPr>
            <a:r>
              <a:rPr lang="nl-NL" dirty="0"/>
              <a:t>Adviesproject van 4 weken:</a:t>
            </a:r>
          </a:p>
          <a:p>
            <a:pPr lvl="1"/>
            <a:r>
              <a:rPr lang="nl-NL" dirty="0"/>
              <a:t>Start 14 november</a:t>
            </a:r>
          </a:p>
          <a:p>
            <a:pPr lvl="1"/>
            <a:r>
              <a:rPr lang="nl-NL" dirty="0"/>
              <a:t>7-8 studenten </a:t>
            </a:r>
            <a:r>
              <a:rPr lang="nl-NL" dirty="0" err="1"/>
              <a:t>full-time</a:t>
            </a:r>
            <a:endParaRPr lang="nl-NL" dirty="0"/>
          </a:p>
          <a:p>
            <a:pPr lvl="1"/>
            <a:r>
              <a:rPr lang="nl-NL" dirty="0"/>
              <a:t>Eind 8 december: poster seminar</a:t>
            </a:r>
          </a:p>
          <a:p>
            <a:pPr marL="457200" lvl="1" indent="0">
              <a:buNone/>
            </a:pPr>
            <a:endParaRPr lang="nl-NL" dirty="0"/>
          </a:p>
          <a:p>
            <a:pPr marL="0" indent="0">
              <a:buNone/>
            </a:pPr>
            <a:r>
              <a:rPr lang="nl-NL" dirty="0"/>
              <a:t>Minimale tijdsinvestering</a:t>
            </a:r>
          </a:p>
          <a:p>
            <a:pPr lvl="1"/>
            <a:r>
              <a:rPr lang="nl-NL" dirty="0"/>
              <a:t>Max 2 dagdelen</a:t>
            </a:r>
          </a:p>
          <a:p>
            <a:pPr lvl="1"/>
            <a:r>
              <a:rPr lang="nl-NL" dirty="0"/>
              <a:t>Begeleiding ligt bij SBP-</a:t>
            </a:r>
            <a:r>
              <a:rPr lang="nl-NL" dirty="0" err="1"/>
              <a:t>staff</a:t>
            </a:r>
            <a:endParaRPr lang="nl-NL" dirty="0"/>
          </a:p>
          <a:p>
            <a:pPr marL="0" indent="0">
              <a:buNone/>
            </a:pPr>
            <a:endParaRPr lang="nl-NL" dirty="0"/>
          </a:p>
          <a:p>
            <a:pPr marL="0" indent="0">
              <a:buNone/>
            </a:pPr>
            <a:r>
              <a:rPr lang="nl-NL" dirty="0"/>
              <a:t>Opbrengst</a:t>
            </a:r>
          </a:p>
          <a:p>
            <a:pPr lvl="1"/>
            <a:r>
              <a:rPr lang="nl-NL" dirty="0"/>
              <a:t>Adviesrapport</a:t>
            </a:r>
          </a:p>
          <a:p>
            <a:pPr lvl="1"/>
            <a:r>
              <a:rPr lang="nl-NL" dirty="0" err="1"/>
              <a:t>Infographic</a:t>
            </a:r>
            <a:r>
              <a:rPr lang="nl-NL" dirty="0"/>
              <a:t>/poster met advies</a:t>
            </a:r>
          </a:p>
        </p:txBody>
      </p:sp>
      <p:grpSp>
        <p:nvGrpSpPr>
          <p:cNvPr id="10" name="Group 9">
            <a:extLst>
              <a:ext uri="{FF2B5EF4-FFF2-40B4-BE49-F238E27FC236}">
                <a16:creationId xmlns:a16="http://schemas.microsoft.com/office/drawing/2014/main" id="{83E5A708-9D64-48E4-A785-9609BC4D45E6}"/>
              </a:ext>
            </a:extLst>
          </p:cNvPr>
          <p:cNvGrpSpPr/>
          <p:nvPr/>
        </p:nvGrpSpPr>
        <p:grpSpPr>
          <a:xfrm>
            <a:off x="5334000" y="1948481"/>
            <a:ext cx="6858000" cy="4939814"/>
            <a:chOff x="5334000" y="1420839"/>
            <a:chExt cx="6858000" cy="4939814"/>
          </a:xfrm>
        </p:grpSpPr>
        <p:pic>
          <p:nvPicPr>
            <p:cNvPr id="8" name="Google Shape;104;p4" descr="Businesswoman with laptop talking in meeting">
              <a:extLst>
                <a:ext uri="{FF2B5EF4-FFF2-40B4-BE49-F238E27FC236}">
                  <a16:creationId xmlns:a16="http://schemas.microsoft.com/office/drawing/2014/main" id="{F05E1B23-99F4-4FBF-90E7-166346159885}"/>
                </a:ext>
              </a:extLst>
            </p:cNvPr>
            <p:cNvPicPr preferRelativeResize="0"/>
            <p:nvPr/>
          </p:nvPicPr>
          <p:blipFill rotWithShape="1">
            <a:blip r:embed="rId2">
              <a:alphaModFix/>
            </a:blip>
            <a:srcRect/>
            <a:stretch/>
          </p:blipFill>
          <p:spPr>
            <a:xfrm>
              <a:off x="5334000" y="1420839"/>
              <a:ext cx="6858000" cy="4570883"/>
            </a:xfrm>
            <a:prstGeom prst="rect">
              <a:avLst/>
            </a:prstGeom>
            <a:noFill/>
            <a:ln>
              <a:noFill/>
            </a:ln>
          </p:spPr>
        </p:pic>
        <p:sp>
          <p:nvSpPr>
            <p:cNvPr id="9" name="Google Shape;108;p4">
              <a:extLst>
                <a:ext uri="{FF2B5EF4-FFF2-40B4-BE49-F238E27FC236}">
                  <a16:creationId xmlns:a16="http://schemas.microsoft.com/office/drawing/2014/main" id="{ACAE7EEE-C129-49E0-BBB1-4EFAE61B719B}"/>
                </a:ext>
              </a:extLst>
            </p:cNvPr>
            <p:cNvSpPr txBox="1"/>
            <p:nvPr/>
          </p:nvSpPr>
          <p:spPr>
            <a:xfrm>
              <a:off x="5334000" y="1420839"/>
              <a:ext cx="6858000" cy="49398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0" dirty="0">
                  <a:solidFill>
                    <a:schemeClr val="lt1"/>
                  </a:solidFill>
                  <a:latin typeface="Arial Black"/>
                  <a:ea typeface="Arial Black"/>
                  <a:cs typeface="Arial Black"/>
                  <a:sym typeface="Arial Black"/>
                </a:rPr>
                <a:t>Science based advice</a:t>
              </a:r>
              <a:endParaRPr dirty="0"/>
            </a:p>
          </p:txBody>
        </p:sp>
      </p:grpSp>
    </p:spTree>
    <p:extLst>
      <p:ext uri="{BB962C8B-B14F-4D97-AF65-F5344CB8AC3E}">
        <p14:creationId xmlns:p14="http://schemas.microsoft.com/office/powerpoint/2010/main" val="390456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A26323-8309-4F0B-8BA1-46B131D2DCCD}"/>
              </a:ext>
            </a:extLst>
          </p:cNvPr>
          <p:cNvSpPr>
            <a:spLocks noGrp="1"/>
          </p:cNvSpPr>
          <p:nvPr>
            <p:ph type="title"/>
          </p:nvPr>
        </p:nvSpPr>
        <p:spPr/>
        <p:txBody>
          <a:bodyPr>
            <a:normAutofit fontScale="90000"/>
          </a:bodyPr>
          <a:lstStyle/>
          <a:p>
            <a:r>
              <a:rPr lang="nl-NL" dirty="0"/>
              <a:t>Introductie vanuit onderwijs</a:t>
            </a:r>
            <a:br>
              <a:rPr lang="nl-NL" dirty="0"/>
            </a:br>
            <a:r>
              <a:rPr lang="nl-NL" sz="2700" dirty="0">
                <a:solidFill>
                  <a:srgbClr val="CCAE00"/>
                </a:solidFill>
                <a:latin typeface="Arial"/>
                <a:cs typeface="Arial"/>
              </a:rPr>
              <a:t>Joost de Bruijn</a:t>
            </a:r>
          </a:p>
        </p:txBody>
      </p:sp>
      <p:sp>
        <p:nvSpPr>
          <p:cNvPr id="3" name="Tijdelijke aanduiding voor inhoud 2">
            <a:extLst>
              <a:ext uri="{FF2B5EF4-FFF2-40B4-BE49-F238E27FC236}">
                <a16:creationId xmlns:a16="http://schemas.microsoft.com/office/drawing/2014/main" id="{C34C4090-227C-4202-8002-0614A561FA22}"/>
              </a:ext>
            </a:extLst>
          </p:cNvPr>
          <p:cNvSpPr>
            <a:spLocks noGrp="1"/>
          </p:cNvSpPr>
          <p:nvPr>
            <p:ph idx="1"/>
          </p:nvPr>
        </p:nvSpPr>
        <p:spPr>
          <a:xfrm>
            <a:off x="689317" y="1948481"/>
            <a:ext cx="10813366" cy="4125748"/>
          </a:xfrm>
        </p:spPr>
        <p:txBody>
          <a:bodyPr>
            <a:normAutofit fontScale="70000" lnSpcReduction="20000"/>
          </a:bodyPr>
          <a:lstStyle/>
          <a:p>
            <a:pPr marL="0" indent="0">
              <a:buNone/>
            </a:pPr>
            <a:r>
              <a:rPr lang="nl-NL" sz="2600" dirty="0"/>
              <a:t>Studentenproject bij Academische Werkplaats Publieke Gezondheid GGD</a:t>
            </a:r>
          </a:p>
          <a:p>
            <a:pPr marL="0" indent="0">
              <a:buNone/>
            </a:pPr>
            <a:endParaRPr lang="nl-NL" sz="2600" dirty="0"/>
          </a:p>
          <a:p>
            <a:pPr marL="285750" indent="-285750">
              <a:buBlip>
                <a:blip r:embed="rId2"/>
              </a:buBlip>
            </a:pPr>
            <a:r>
              <a:rPr lang="nl-NL" sz="2600" dirty="0"/>
              <a:t>Achtergrond: Masterstudent Biomedische Wetenschappen &amp; SBP</a:t>
            </a:r>
          </a:p>
          <a:p>
            <a:pPr marL="285750" indent="-285750">
              <a:buBlip>
                <a:blip r:embed="rId2"/>
              </a:buBlip>
            </a:pPr>
            <a:r>
              <a:rPr lang="nl-NL" sz="2600" dirty="0"/>
              <a:t>Kennisvraag: Wat kan de gemeente doen in het realiseren van een gezondere voedselomgeving?</a:t>
            </a:r>
          </a:p>
          <a:p>
            <a:pPr marL="285750" indent="-285750">
              <a:buBlip>
                <a:blip r:embed="rId2"/>
              </a:buBlip>
            </a:pPr>
            <a:r>
              <a:rPr lang="nl-NL" sz="2600" dirty="0"/>
              <a:t>Antwoord: </a:t>
            </a:r>
          </a:p>
          <a:p>
            <a:pPr lvl="1">
              <a:buClr>
                <a:srgbClr val="C00000"/>
              </a:buClr>
              <a:buFont typeface="Courier New" panose="02070309020205020404" pitchFamily="49" charset="0"/>
              <a:buChar char="o"/>
            </a:pPr>
            <a:r>
              <a:rPr lang="nl-NL" sz="2600" dirty="0"/>
              <a:t>Wetenschappelijke theorie: </a:t>
            </a:r>
          </a:p>
          <a:p>
            <a:pPr lvl="2">
              <a:buClr>
                <a:srgbClr val="C00000"/>
              </a:buClr>
              <a:buFont typeface="Courier New" panose="02070309020205020404" pitchFamily="49" charset="0"/>
              <a:buChar char="o"/>
            </a:pPr>
            <a:r>
              <a:rPr lang="nl-NL" sz="2600" dirty="0"/>
              <a:t>Welke voedingspatronen zijn (on)gezond &amp; waar komen ze voor? </a:t>
            </a:r>
          </a:p>
          <a:p>
            <a:pPr lvl="2">
              <a:buClr>
                <a:srgbClr val="C00000"/>
              </a:buClr>
              <a:buFont typeface="Courier New" panose="02070309020205020404" pitchFamily="49" charset="0"/>
              <a:buChar char="o"/>
            </a:pPr>
            <a:r>
              <a:rPr lang="nl-NL" sz="2600" dirty="0"/>
              <a:t>Welk soort interventies hebben effect?</a:t>
            </a:r>
          </a:p>
          <a:p>
            <a:pPr lvl="1">
              <a:buClr>
                <a:srgbClr val="C00000"/>
              </a:buClr>
              <a:buFont typeface="Courier New" panose="02070309020205020404" pitchFamily="49" charset="0"/>
              <a:buChar char="o"/>
            </a:pPr>
            <a:r>
              <a:rPr lang="nl-NL" sz="2600" dirty="0"/>
              <a:t>Praktijk: </a:t>
            </a:r>
          </a:p>
          <a:p>
            <a:pPr lvl="2">
              <a:buClr>
                <a:srgbClr val="C00000"/>
              </a:buClr>
              <a:buFont typeface="Courier New" panose="02070309020205020404" pitchFamily="49" charset="0"/>
              <a:buChar char="o"/>
            </a:pPr>
            <a:r>
              <a:rPr lang="nl-NL" sz="2600" dirty="0"/>
              <a:t>Implementeren richtlijnen voedingscentrum</a:t>
            </a:r>
          </a:p>
          <a:p>
            <a:pPr lvl="2">
              <a:buClr>
                <a:srgbClr val="C00000"/>
              </a:buClr>
              <a:buFont typeface="Courier New" panose="02070309020205020404" pitchFamily="49" charset="0"/>
              <a:buChar char="o"/>
            </a:pPr>
            <a:r>
              <a:rPr lang="nl-NL" sz="2600" dirty="0"/>
              <a:t>Regelgeving via bestemmingsplan (omgevingsplan)</a:t>
            </a:r>
          </a:p>
          <a:p>
            <a:pPr lvl="2">
              <a:buClr>
                <a:srgbClr val="C00000"/>
              </a:buClr>
              <a:buFont typeface="Courier New" panose="02070309020205020404" pitchFamily="49" charset="0"/>
              <a:buChar char="o"/>
            </a:pPr>
            <a:r>
              <a:rPr lang="nl-NL" sz="2600" dirty="0"/>
              <a:t>Samenwerking met voedselverstrekkers</a:t>
            </a:r>
          </a:p>
          <a:p>
            <a:pPr marL="914400" lvl="2" indent="0">
              <a:buClr>
                <a:srgbClr val="C00000"/>
              </a:buClr>
              <a:buNone/>
            </a:pPr>
            <a:endParaRPr lang="nl-NL" sz="2600" dirty="0"/>
          </a:p>
          <a:p>
            <a:pPr marL="0" indent="0">
              <a:buNone/>
            </a:pPr>
            <a:r>
              <a:rPr lang="nl-NL" sz="2600" dirty="0"/>
              <a:t>Nieuwsgierig? Dit onderzoeksrapport is terug te vinden op </a:t>
            </a:r>
            <a:r>
              <a:rPr lang="nl-NL" sz="2600" dirty="0">
                <a:hlinkClick r:id="rId3"/>
              </a:rPr>
              <a:t>www.publiekegezondheid.nl</a:t>
            </a:r>
            <a:endParaRPr lang="nl-NL" sz="2600" dirty="0"/>
          </a:p>
          <a:p>
            <a:pPr marL="0" indent="0">
              <a:buNone/>
            </a:pPr>
            <a:endParaRPr lang="nl-NL" sz="2600" dirty="0"/>
          </a:p>
          <a:p>
            <a:pPr marL="0" indent="0">
              <a:buNone/>
            </a:pPr>
            <a:endParaRPr lang="nl-NL" dirty="0"/>
          </a:p>
        </p:txBody>
      </p:sp>
    </p:spTree>
    <p:extLst>
      <p:ext uri="{BB962C8B-B14F-4D97-AF65-F5344CB8AC3E}">
        <p14:creationId xmlns:p14="http://schemas.microsoft.com/office/powerpoint/2010/main" val="2033111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A26323-8309-4F0B-8BA1-46B131D2DCCD}"/>
              </a:ext>
            </a:extLst>
          </p:cNvPr>
          <p:cNvSpPr>
            <a:spLocks noGrp="1"/>
          </p:cNvSpPr>
          <p:nvPr>
            <p:ph type="title"/>
          </p:nvPr>
        </p:nvSpPr>
        <p:spPr/>
        <p:txBody>
          <a:bodyPr>
            <a:normAutofit fontScale="90000"/>
          </a:bodyPr>
          <a:lstStyle/>
          <a:p>
            <a:r>
              <a:rPr lang="nl-NL" dirty="0"/>
              <a:t>Kennisagenda FPA – Jesse David Marinus</a:t>
            </a:r>
          </a:p>
        </p:txBody>
      </p:sp>
      <p:sp>
        <p:nvSpPr>
          <p:cNvPr id="3" name="Tijdelijke aanduiding voor inhoud 2">
            <a:extLst>
              <a:ext uri="{FF2B5EF4-FFF2-40B4-BE49-F238E27FC236}">
                <a16:creationId xmlns:a16="http://schemas.microsoft.com/office/drawing/2014/main" id="{C34C4090-227C-4202-8002-0614A561FA22}"/>
              </a:ext>
            </a:extLst>
          </p:cNvPr>
          <p:cNvSpPr>
            <a:spLocks noGrp="1"/>
          </p:cNvSpPr>
          <p:nvPr>
            <p:ph idx="1"/>
          </p:nvPr>
        </p:nvSpPr>
        <p:spPr>
          <a:xfrm>
            <a:off x="511741" y="1937936"/>
            <a:ext cx="4384623" cy="1654083"/>
          </a:xfrm>
        </p:spPr>
        <p:txBody>
          <a:bodyPr>
            <a:normAutofit/>
          </a:bodyPr>
          <a:lstStyle/>
          <a:p>
            <a:pPr marL="0" indent="0">
              <a:buNone/>
            </a:pPr>
            <a:r>
              <a:rPr lang="nl-NL" sz="2400" dirty="0"/>
              <a:t>Hoe verbinden wij vragen met elkaar om te komen tot nieuw kennis?</a:t>
            </a:r>
          </a:p>
          <a:p>
            <a:pPr marL="0" indent="0">
              <a:buNone/>
            </a:pPr>
            <a:endParaRPr lang="nl-NL" sz="2400" dirty="0"/>
          </a:p>
        </p:txBody>
      </p:sp>
      <p:pic>
        <p:nvPicPr>
          <p:cNvPr id="14" name="Afbeelding 13" descr="Afbeelding met pijl&#10;&#10;Automatisch gegenereerde beschrijving">
            <a:extLst>
              <a:ext uri="{FF2B5EF4-FFF2-40B4-BE49-F238E27FC236}">
                <a16:creationId xmlns:a16="http://schemas.microsoft.com/office/drawing/2014/main" id="{9F309E3C-B24F-60B5-16BA-E21714A10C42}"/>
              </a:ext>
            </a:extLst>
          </p:cNvPr>
          <p:cNvPicPr>
            <a:picLocks noChangeAspect="1"/>
          </p:cNvPicPr>
          <p:nvPr/>
        </p:nvPicPr>
        <p:blipFill>
          <a:blip r:embed="rId2"/>
          <a:stretch>
            <a:fillRect/>
          </a:stretch>
        </p:blipFill>
        <p:spPr>
          <a:xfrm rot="21036238">
            <a:off x="9764290" y="2466032"/>
            <a:ext cx="1108851" cy="1080975"/>
          </a:xfrm>
          <a:prstGeom prst="rect">
            <a:avLst/>
          </a:prstGeom>
        </p:spPr>
      </p:pic>
      <p:pic>
        <p:nvPicPr>
          <p:cNvPr id="15" name="Afbeelding 14" descr="Afbeelding met pijl&#10;&#10;Automatisch gegenereerde beschrijving">
            <a:extLst>
              <a:ext uri="{FF2B5EF4-FFF2-40B4-BE49-F238E27FC236}">
                <a16:creationId xmlns:a16="http://schemas.microsoft.com/office/drawing/2014/main" id="{411E4C61-D490-7CD8-3825-9FF707B867B6}"/>
              </a:ext>
            </a:extLst>
          </p:cNvPr>
          <p:cNvPicPr>
            <a:picLocks noChangeAspect="1"/>
          </p:cNvPicPr>
          <p:nvPr/>
        </p:nvPicPr>
        <p:blipFill>
          <a:blip r:embed="rId3"/>
          <a:stretch>
            <a:fillRect/>
          </a:stretch>
        </p:blipFill>
        <p:spPr>
          <a:xfrm rot="20396946">
            <a:off x="9683757" y="5269980"/>
            <a:ext cx="1269913" cy="888939"/>
          </a:xfrm>
          <a:prstGeom prst="rect">
            <a:avLst/>
          </a:prstGeom>
        </p:spPr>
      </p:pic>
      <p:pic>
        <p:nvPicPr>
          <p:cNvPr id="17" name="Afbeelding 16" descr="Afbeelding met pijl&#10;&#10;Automatisch gegenereerde beschrijving">
            <a:extLst>
              <a:ext uri="{FF2B5EF4-FFF2-40B4-BE49-F238E27FC236}">
                <a16:creationId xmlns:a16="http://schemas.microsoft.com/office/drawing/2014/main" id="{5010F30B-A5A6-F8FB-C2F3-60D30E2F9E01}"/>
              </a:ext>
            </a:extLst>
          </p:cNvPr>
          <p:cNvPicPr>
            <a:picLocks noChangeAspect="1"/>
          </p:cNvPicPr>
          <p:nvPr/>
        </p:nvPicPr>
        <p:blipFill>
          <a:blip r:embed="rId4"/>
          <a:stretch>
            <a:fillRect/>
          </a:stretch>
        </p:blipFill>
        <p:spPr>
          <a:xfrm rot="412747">
            <a:off x="5274892" y="2185697"/>
            <a:ext cx="1059294" cy="1201772"/>
          </a:xfrm>
          <a:prstGeom prst="rect">
            <a:avLst/>
          </a:prstGeom>
        </p:spPr>
      </p:pic>
      <p:pic>
        <p:nvPicPr>
          <p:cNvPr id="18" name="Afbeelding 17" descr="Afbeelding met pijl&#10;&#10;Automatisch gegenereerde beschrijving">
            <a:extLst>
              <a:ext uri="{FF2B5EF4-FFF2-40B4-BE49-F238E27FC236}">
                <a16:creationId xmlns:a16="http://schemas.microsoft.com/office/drawing/2014/main" id="{3A9B243D-0DCF-C812-367E-9C0C5F6ED2EA}"/>
              </a:ext>
            </a:extLst>
          </p:cNvPr>
          <p:cNvPicPr>
            <a:picLocks noChangeAspect="1"/>
          </p:cNvPicPr>
          <p:nvPr/>
        </p:nvPicPr>
        <p:blipFill>
          <a:blip r:embed="rId5"/>
          <a:stretch>
            <a:fillRect/>
          </a:stretch>
        </p:blipFill>
        <p:spPr>
          <a:xfrm rot="683416">
            <a:off x="5653485" y="5380582"/>
            <a:ext cx="1242036" cy="854868"/>
          </a:xfrm>
          <a:prstGeom prst="rect">
            <a:avLst/>
          </a:prstGeom>
        </p:spPr>
      </p:pic>
      <p:pic>
        <p:nvPicPr>
          <p:cNvPr id="22" name="Afbeelding 21" descr="Afbeelding met iPod&#10;&#10;Automatisch gegenereerde beschrijving">
            <a:extLst>
              <a:ext uri="{FF2B5EF4-FFF2-40B4-BE49-F238E27FC236}">
                <a16:creationId xmlns:a16="http://schemas.microsoft.com/office/drawing/2014/main" id="{65DEFE0D-37EC-16FF-EC6F-22144CB1543D}"/>
              </a:ext>
            </a:extLst>
          </p:cNvPr>
          <p:cNvPicPr>
            <a:picLocks noChangeAspect="1"/>
          </p:cNvPicPr>
          <p:nvPr/>
        </p:nvPicPr>
        <p:blipFill>
          <a:blip r:embed="rId6"/>
          <a:stretch>
            <a:fillRect/>
          </a:stretch>
        </p:blipFill>
        <p:spPr>
          <a:xfrm>
            <a:off x="6867783" y="3332148"/>
            <a:ext cx="1966751" cy="1683920"/>
          </a:xfrm>
          <a:prstGeom prst="rect">
            <a:avLst/>
          </a:prstGeom>
        </p:spPr>
      </p:pic>
      <p:pic>
        <p:nvPicPr>
          <p:cNvPr id="25" name="Afbeelding 24" descr="Afbeelding met tekst, whiteboard&#10;&#10;Automatisch gegenereerde beschrijving">
            <a:extLst>
              <a:ext uri="{FF2B5EF4-FFF2-40B4-BE49-F238E27FC236}">
                <a16:creationId xmlns:a16="http://schemas.microsoft.com/office/drawing/2014/main" id="{3E666A20-1370-C459-AEE1-4D367C1A04B7}"/>
              </a:ext>
            </a:extLst>
          </p:cNvPr>
          <p:cNvPicPr>
            <a:picLocks noChangeAspect="1"/>
          </p:cNvPicPr>
          <p:nvPr/>
        </p:nvPicPr>
        <p:blipFill>
          <a:blip r:embed="rId7"/>
          <a:stretch>
            <a:fillRect/>
          </a:stretch>
        </p:blipFill>
        <p:spPr>
          <a:xfrm>
            <a:off x="9600197" y="4725193"/>
            <a:ext cx="2322857" cy="548743"/>
          </a:xfrm>
          <a:prstGeom prst="rect">
            <a:avLst/>
          </a:prstGeom>
        </p:spPr>
      </p:pic>
      <p:pic>
        <p:nvPicPr>
          <p:cNvPr id="30" name="Afbeelding 29" descr="Afbeelding met tekst&#10;&#10;Automatisch gegenereerde beschrijving">
            <a:extLst>
              <a:ext uri="{FF2B5EF4-FFF2-40B4-BE49-F238E27FC236}">
                <a16:creationId xmlns:a16="http://schemas.microsoft.com/office/drawing/2014/main" id="{B1733696-E18B-005E-19EF-570EA8AA638E}"/>
              </a:ext>
            </a:extLst>
          </p:cNvPr>
          <p:cNvPicPr>
            <a:picLocks noChangeAspect="1"/>
          </p:cNvPicPr>
          <p:nvPr/>
        </p:nvPicPr>
        <p:blipFill>
          <a:blip r:embed="rId8"/>
          <a:stretch>
            <a:fillRect/>
          </a:stretch>
        </p:blipFill>
        <p:spPr>
          <a:xfrm>
            <a:off x="7023082" y="1697898"/>
            <a:ext cx="2712316" cy="987737"/>
          </a:xfrm>
          <a:prstGeom prst="rect">
            <a:avLst/>
          </a:prstGeom>
        </p:spPr>
      </p:pic>
      <p:pic>
        <p:nvPicPr>
          <p:cNvPr id="31" name="Afbeelding 30" descr="Afbeelding met tekst&#10;&#10;Automatisch gegenereerde beschrijving">
            <a:extLst>
              <a:ext uri="{FF2B5EF4-FFF2-40B4-BE49-F238E27FC236}">
                <a16:creationId xmlns:a16="http://schemas.microsoft.com/office/drawing/2014/main" id="{594455C7-18B9-96B9-9E53-5F849C31E77B}"/>
              </a:ext>
            </a:extLst>
          </p:cNvPr>
          <p:cNvPicPr>
            <a:picLocks noChangeAspect="1"/>
          </p:cNvPicPr>
          <p:nvPr/>
        </p:nvPicPr>
        <p:blipFill>
          <a:blip r:embed="rId9"/>
          <a:stretch>
            <a:fillRect/>
          </a:stretch>
        </p:blipFill>
        <p:spPr>
          <a:xfrm>
            <a:off x="8917825" y="3622532"/>
            <a:ext cx="2801780" cy="987737"/>
          </a:xfrm>
          <a:prstGeom prst="rect">
            <a:avLst/>
          </a:prstGeom>
        </p:spPr>
      </p:pic>
      <p:pic>
        <p:nvPicPr>
          <p:cNvPr id="32" name="Afbeelding 31" descr="Afbeelding met tekst&#10;&#10;Automatisch gegenereerde beschrijving">
            <a:extLst>
              <a:ext uri="{FF2B5EF4-FFF2-40B4-BE49-F238E27FC236}">
                <a16:creationId xmlns:a16="http://schemas.microsoft.com/office/drawing/2014/main" id="{B749B03D-367D-19D0-6D08-BB2EE546F4C4}"/>
              </a:ext>
            </a:extLst>
          </p:cNvPr>
          <p:cNvPicPr>
            <a:picLocks noChangeAspect="1"/>
          </p:cNvPicPr>
          <p:nvPr/>
        </p:nvPicPr>
        <p:blipFill>
          <a:blip r:embed="rId10"/>
          <a:stretch>
            <a:fillRect/>
          </a:stretch>
        </p:blipFill>
        <p:spPr>
          <a:xfrm>
            <a:off x="6967703" y="5662581"/>
            <a:ext cx="2817794" cy="987737"/>
          </a:xfrm>
          <a:prstGeom prst="rect">
            <a:avLst/>
          </a:prstGeom>
        </p:spPr>
      </p:pic>
      <p:pic>
        <p:nvPicPr>
          <p:cNvPr id="33" name="Afbeelding 32" descr="Afbeelding met tekst, whiteboard&#10;&#10;Automatisch gegenereerde beschrijving">
            <a:extLst>
              <a:ext uri="{FF2B5EF4-FFF2-40B4-BE49-F238E27FC236}">
                <a16:creationId xmlns:a16="http://schemas.microsoft.com/office/drawing/2014/main" id="{15FA7534-D422-CC04-D668-2ABBB56DDD65}"/>
              </a:ext>
            </a:extLst>
          </p:cNvPr>
          <p:cNvPicPr>
            <a:picLocks noChangeAspect="1"/>
          </p:cNvPicPr>
          <p:nvPr/>
        </p:nvPicPr>
        <p:blipFill>
          <a:blip r:embed="rId11"/>
          <a:stretch>
            <a:fillRect/>
          </a:stretch>
        </p:blipFill>
        <p:spPr>
          <a:xfrm>
            <a:off x="4093364" y="3737456"/>
            <a:ext cx="2774419" cy="987737"/>
          </a:xfrm>
          <a:prstGeom prst="rect">
            <a:avLst/>
          </a:prstGeom>
        </p:spPr>
      </p:pic>
    </p:spTree>
    <p:extLst>
      <p:ext uri="{BB962C8B-B14F-4D97-AF65-F5344CB8AC3E}">
        <p14:creationId xmlns:p14="http://schemas.microsoft.com/office/powerpoint/2010/main" val="1390522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pijl&#10;&#10;Automatisch gegenereerde beschrijving">
            <a:extLst>
              <a:ext uri="{FF2B5EF4-FFF2-40B4-BE49-F238E27FC236}">
                <a16:creationId xmlns:a16="http://schemas.microsoft.com/office/drawing/2014/main" id="{79AAC4A1-B06E-B9A7-D08D-95893BDCACFA}"/>
              </a:ext>
            </a:extLst>
          </p:cNvPr>
          <p:cNvPicPr>
            <a:picLocks noChangeAspect="1"/>
          </p:cNvPicPr>
          <p:nvPr/>
        </p:nvPicPr>
        <p:blipFill>
          <a:blip r:embed="rId2"/>
          <a:stretch>
            <a:fillRect/>
          </a:stretch>
        </p:blipFill>
        <p:spPr>
          <a:xfrm rot="21036238">
            <a:off x="5670926" y="1588955"/>
            <a:ext cx="1108851" cy="1080975"/>
          </a:xfrm>
          <a:prstGeom prst="rect">
            <a:avLst/>
          </a:prstGeom>
        </p:spPr>
      </p:pic>
      <p:pic>
        <p:nvPicPr>
          <p:cNvPr id="3" name="Afbeelding 2" descr="Afbeelding met pijl&#10;&#10;Automatisch gegenereerde beschrijving">
            <a:extLst>
              <a:ext uri="{FF2B5EF4-FFF2-40B4-BE49-F238E27FC236}">
                <a16:creationId xmlns:a16="http://schemas.microsoft.com/office/drawing/2014/main" id="{B25EC8CA-C998-13DD-A814-E72D7E5DBB8A}"/>
              </a:ext>
            </a:extLst>
          </p:cNvPr>
          <p:cNvPicPr>
            <a:picLocks noChangeAspect="1"/>
          </p:cNvPicPr>
          <p:nvPr/>
        </p:nvPicPr>
        <p:blipFill>
          <a:blip r:embed="rId3"/>
          <a:stretch>
            <a:fillRect/>
          </a:stretch>
        </p:blipFill>
        <p:spPr>
          <a:xfrm rot="20396946">
            <a:off x="5590393" y="4392903"/>
            <a:ext cx="1269913" cy="888939"/>
          </a:xfrm>
          <a:prstGeom prst="rect">
            <a:avLst/>
          </a:prstGeom>
        </p:spPr>
      </p:pic>
      <p:pic>
        <p:nvPicPr>
          <p:cNvPr id="13" name="Afbeelding 12" descr="Afbeelding met pijl&#10;&#10;Automatisch gegenereerde beschrijving">
            <a:extLst>
              <a:ext uri="{FF2B5EF4-FFF2-40B4-BE49-F238E27FC236}">
                <a16:creationId xmlns:a16="http://schemas.microsoft.com/office/drawing/2014/main" id="{31A948BC-CF0C-A942-9669-61D417F7B10D}"/>
              </a:ext>
            </a:extLst>
          </p:cNvPr>
          <p:cNvPicPr>
            <a:picLocks noChangeAspect="1"/>
          </p:cNvPicPr>
          <p:nvPr/>
        </p:nvPicPr>
        <p:blipFill>
          <a:blip r:embed="rId4"/>
          <a:stretch>
            <a:fillRect/>
          </a:stretch>
        </p:blipFill>
        <p:spPr>
          <a:xfrm rot="412747">
            <a:off x="1181528" y="1308620"/>
            <a:ext cx="1059294" cy="1201772"/>
          </a:xfrm>
          <a:prstGeom prst="rect">
            <a:avLst/>
          </a:prstGeom>
        </p:spPr>
      </p:pic>
      <p:pic>
        <p:nvPicPr>
          <p:cNvPr id="14" name="Afbeelding 13" descr="Afbeelding met pijl&#10;&#10;Automatisch gegenereerde beschrijving">
            <a:extLst>
              <a:ext uri="{FF2B5EF4-FFF2-40B4-BE49-F238E27FC236}">
                <a16:creationId xmlns:a16="http://schemas.microsoft.com/office/drawing/2014/main" id="{519BA347-E497-F3A6-1E38-BFBBD6517ADF}"/>
              </a:ext>
            </a:extLst>
          </p:cNvPr>
          <p:cNvPicPr>
            <a:picLocks noChangeAspect="1"/>
          </p:cNvPicPr>
          <p:nvPr/>
        </p:nvPicPr>
        <p:blipFill>
          <a:blip r:embed="rId5"/>
          <a:stretch>
            <a:fillRect/>
          </a:stretch>
        </p:blipFill>
        <p:spPr>
          <a:xfrm rot="683416">
            <a:off x="1560121" y="4503505"/>
            <a:ext cx="1242036" cy="854868"/>
          </a:xfrm>
          <a:prstGeom prst="rect">
            <a:avLst/>
          </a:prstGeom>
        </p:spPr>
      </p:pic>
      <p:pic>
        <p:nvPicPr>
          <p:cNvPr id="15" name="Afbeelding 14" descr="Afbeelding met iPod&#10;&#10;Automatisch gegenereerde beschrijving">
            <a:extLst>
              <a:ext uri="{FF2B5EF4-FFF2-40B4-BE49-F238E27FC236}">
                <a16:creationId xmlns:a16="http://schemas.microsoft.com/office/drawing/2014/main" id="{B5317E68-3A7E-D9F5-19EF-7653A9F5D2AD}"/>
              </a:ext>
            </a:extLst>
          </p:cNvPr>
          <p:cNvPicPr>
            <a:picLocks noChangeAspect="1"/>
          </p:cNvPicPr>
          <p:nvPr/>
        </p:nvPicPr>
        <p:blipFill>
          <a:blip r:embed="rId6"/>
          <a:stretch>
            <a:fillRect/>
          </a:stretch>
        </p:blipFill>
        <p:spPr>
          <a:xfrm>
            <a:off x="2774419" y="2455071"/>
            <a:ext cx="1966751" cy="1683920"/>
          </a:xfrm>
          <a:prstGeom prst="rect">
            <a:avLst/>
          </a:prstGeom>
        </p:spPr>
      </p:pic>
      <p:pic>
        <p:nvPicPr>
          <p:cNvPr id="16" name="Afbeelding 15" descr="Afbeelding met tekst, whiteboard&#10;&#10;Automatisch gegenereerde beschrijving">
            <a:extLst>
              <a:ext uri="{FF2B5EF4-FFF2-40B4-BE49-F238E27FC236}">
                <a16:creationId xmlns:a16="http://schemas.microsoft.com/office/drawing/2014/main" id="{4E24721F-4F92-B0B0-2FF3-50B972E4A167}"/>
              </a:ext>
            </a:extLst>
          </p:cNvPr>
          <p:cNvPicPr>
            <a:picLocks noChangeAspect="1"/>
          </p:cNvPicPr>
          <p:nvPr/>
        </p:nvPicPr>
        <p:blipFill>
          <a:blip r:embed="rId7"/>
          <a:stretch>
            <a:fillRect/>
          </a:stretch>
        </p:blipFill>
        <p:spPr>
          <a:xfrm>
            <a:off x="5506833" y="3848116"/>
            <a:ext cx="2322857" cy="548743"/>
          </a:xfrm>
          <a:prstGeom prst="rect">
            <a:avLst/>
          </a:prstGeom>
        </p:spPr>
      </p:pic>
      <p:pic>
        <p:nvPicPr>
          <p:cNvPr id="19" name="Afbeelding 18" descr="Afbeelding met tekst&#10;&#10;Automatisch gegenereerde beschrijving">
            <a:extLst>
              <a:ext uri="{FF2B5EF4-FFF2-40B4-BE49-F238E27FC236}">
                <a16:creationId xmlns:a16="http://schemas.microsoft.com/office/drawing/2014/main" id="{779FE40E-0FC3-8915-214D-25A8804ECB80}"/>
              </a:ext>
            </a:extLst>
          </p:cNvPr>
          <p:cNvPicPr>
            <a:picLocks noChangeAspect="1"/>
          </p:cNvPicPr>
          <p:nvPr/>
        </p:nvPicPr>
        <p:blipFill>
          <a:blip r:embed="rId8"/>
          <a:stretch>
            <a:fillRect/>
          </a:stretch>
        </p:blipFill>
        <p:spPr>
          <a:xfrm>
            <a:off x="2929718" y="820821"/>
            <a:ext cx="2712316" cy="987737"/>
          </a:xfrm>
          <a:prstGeom prst="rect">
            <a:avLst/>
          </a:prstGeom>
        </p:spPr>
      </p:pic>
      <p:pic>
        <p:nvPicPr>
          <p:cNvPr id="20" name="Afbeelding 19" descr="Afbeelding met tekst&#10;&#10;Automatisch gegenereerde beschrijving">
            <a:extLst>
              <a:ext uri="{FF2B5EF4-FFF2-40B4-BE49-F238E27FC236}">
                <a16:creationId xmlns:a16="http://schemas.microsoft.com/office/drawing/2014/main" id="{AC5E32D5-4DCE-03B3-09A6-79B823CE6207}"/>
              </a:ext>
            </a:extLst>
          </p:cNvPr>
          <p:cNvPicPr>
            <a:picLocks noChangeAspect="1"/>
          </p:cNvPicPr>
          <p:nvPr/>
        </p:nvPicPr>
        <p:blipFill>
          <a:blip r:embed="rId9"/>
          <a:stretch>
            <a:fillRect/>
          </a:stretch>
        </p:blipFill>
        <p:spPr>
          <a:xfrm>
            <a:off x="4824461" y="2745455"/>
            <a:ext cx="2801780" cy="987737"/>
          </a:xfrm>
          <a:prstGeom prst="rect">
            <a:avLst/>
          </a:prstGeom>
        </p:spPr>
      </p:pic>
      <p:pic>
        <p:nvPicPr>
          <p:cNvPr id="21" name="Afbeelding 20" descr="Afbeelding met tekst&#10;&#10;Automatisch gegenereerde beschrijving">
            <a:extLst>
              <a:ext uri="{FF2B5EF4-FFF2-40B4-BE49-F238E27FC236}">
                <a16:creationId xmlns:a16="http://schemas.microsoft.com/office/drawing/2014/main" id="{56FF9C9D-F99F-895A-22BE-89C30E324625}"/>
              </a:ext>
            </a:extLst>
          </p:cNvPr>
          <p:cNvPicPr>
            <a:picLocks noChangeAspect="1"/>
          </p:cNvPicPr>
          <p:nvPr/>
        </p:nvPicPr>
        <p:blipFill>
          <a:blip r:embed="rId10"/>
          <a:stretch>
            <a:fillRect/>
          </a:stretch>
        </p:blipFill>
        <p:spPr>
          <a:xfrm>
            <a:off x="2874339" y="4785504"/>
            <a:ext cx="2817794" cy="987737"/>
          </a:xfrm>
          <a:prstGeom prst="rect">
            <a:avLst/>
          </a:prstGeom>
        </p:spPr>
      </p:pic>
      <p:pic>
        <p:nvPicPr>
          <p:cNvPr id="22" name="Afbeelding 21" descr="Afbeelding met tekst, whiteboard&#10;&#10;Automatisch gegenereerde beschrijving">
            <a:extLst>
              <a:ext uri="{FF2B5EF4-FFF2-40B4-BE49-F238E27FC236}">
                <a16:creationId xmlns:a16="http://schemas.microsoft.com/office/drawing/2014/main" id="{DDEE36A0-BE42-B620-6CD7-FE9C4C80F9CF}"/>
              </a:ext>
            </a:extLst>
          </p:cNvPr>
          <p:cNvPicPr>
            <a:picLocks noChangeAspect="1"/>
          </p:cNvPicPr>
          <p:nvPr/>
        </p:nvPicPr>
        <p:blipFill>
          <a:blip r:embed="rId11"/>
          <a:stretch>
            <a:fillRect/>
          </a:stretch>
        </p:blipFill>
        <p:spPr>
          <a:xfrm>
            <a:off x="0" y="2860379"/>
            <a:ext cx="2774419" cy="987737"/>
          </a:xfrm>
          <a:prstGeom prst="rect">
            <a:avLst/>
          </a:prstGeom>
        </p:spPr>
      </p:pic>
      <p:sp>
        <p:nvSpPr>
          <p:cNvPr id="17" name="Tekstballon: rechthoek met afgeronde hoeken 16">
            <a:extLst>
              <a:ext uri="{FF2B5EF4-FFF2-40B4-BE49-F238E27FC236}">
                <a16:creationId xmlns:a16="http://schemas.microsoft.com/office/drawing/2014/main" id="{E12AF743-F0AD-0B83-076D-4A2389EDFC25}"/>
              </a:ext>
            </a:extLst>
          </p:cNvPr>
          <p:cNvSpPr/>
          <p:nvPr/>
        </p:nvSpPr>
        <p:spPr>
          <a:xfrm>
            <a:off x="7578444" y="1556723"/>
            <a:ext cx="4259179" cy="1539097"/>
          </a:xfrm>
          <a:prstGeom prst="wedgeRoundRectCallout">
            <a:avLst>
              <a:gd name="adj1" fmla="val -114053"/>
              <a:gd name="adj2" fmla="val -47991"/>
              <a:gd name="adj3" fmla="val 16667"/>
            </a:avLst>
          </a:prstGeom>
          <a:solidFill>
            <a:srgbClr val="CCAE00"/>
          </a:solidFill>
          <a:ln>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latin typeface="Lato" panose="020F0502020204030203" pitchFamily="34" charset="0"/>
                <a:ea typeface="Lato" panose="020F0502020204030203" pitchFamily="34" charset="0"/>
                <a:cs typeface="Lato" panose="020F0502020204030203" pitchFamily="34" charset="0"/>
              </a:rPr>
              <a:t>Ons doel is om een goede gezondheid en een gelukkig leven in alle levensfases mogelijk te maken. Daarbij wordt preventie breed gezien ‘van voorkomen dat’ tot ‘voorkomen van erger’.</a:t>
            </a:r>
          </a:p>
        </p:txBody>
      </p:sp>
      <p:sp>
        <p:nvSpPr>
          <p:cNvPr id="18" name="Tekstballon: rechthoek met afgeronde hoeken 17">
            <a:extLst>
              <a:ext uri="{FF2B5EF4-FFF2-40B4-BE49-F238E27FC236}">
                <a16:creationId xmlns:a16="http://schemas.microsoft.com/office/drawing/2014/main" id="{EDEE4F5C-07A1-2938-F6C6-9FF8039AADA7}"/>
              </a:ext>
            </a:extLst>
          </p:cNvPr>
          <p:cNvSpPr/>
          <p:nvPr/>
        </p:nvSpPr>
        <p:spPr>
          <a:xfrm>
            <a:off x="7578444" y="3758319"/>
            <a:ext cx="4259179" cy="924717"/>
          </a:xfrm>
          <a:prstGeom prst="wedgeRoundRectCallout">
            <a:avLst>
              <a:gd name="adj1" fmla="val -119420"/>
              <a:gd name="adj2" fmla="val -273083"/>
              <a:gd name="adj3" fmla="val 16667"/>
            </a:avLst>
          </a:prstGeom>
          <a:solidFill>
            <a:srgbClr val="CCAE00"/>
          </a:solidFill>
          <a:ln>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latin typeface="Lato" panose="020F0502020204030203" pitchFamily="34" charset="0"/>
                <a:ea typeface="Lato" panose="020F0502020204030203" pitchFamily="34" charset="0"/>
                <a:cs typeface="Lato" panose="020F0502020204030203" pitchFamily="34" charset="0"/>
              </a:rPr>
              <a:t>Ambities:</a:t>
            </a:r>
          </a:p>
          <a:p>
            <a:pPr algn="ctr"/>
            <a:r>
              <a:rPr lang="nl-NL" sz="1600" dirty="0">
                <a:latin typeface="Lato" panose="020F0502020204030203" pitchFamily="34" charset="0"/>
                <a:ea typeface="Lato" panose="020F0502020204030203" pitchFamily="34" charset="0"/>
                <a:cs typeface="Lato" panose="020F0502020204030203" pitchFamily="34" charset="0"/>
              </a:rPr>
              <a:t>Goede gezondheid en welzijn</a:t>
            </a:r>
          </a:p>
          <a:p>
            <a:pPr algn="ctr"/>
            <a:r>
              <a:rPr lang="nl-NL" sz="1600" dirty="0">
                <a:latin typeface="Lato" panose="020F0502020204030203" pitchFamily="34" charset="0"/>
                <a:ea typeface="Lato" panose="020F0502020204030203" pitchFamily="34" charset="0"/>
                <a:cs typeface="Lato" panose="020F0502020204030203" pitchFamily="34" charset="0"/>
              </a:rPr>
              <a:t>Gelijke kansen voor iedereen</a:t>
            </a:r>
          </a:p>
        </p:txBody>
      </p:sp>
    </p:spTree>
    <p:extLst>
      <p:ext uri="{BB962C8B-B14F-4D97-AF65-F5344CB8AC3E}">
        <p14:creationId xmlns:p14="http://schemas.microsoft.com/office/powerpoint/2010/main" val="3147265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pijl&#10;&#10;Automatisch gegenereerde beschrijving">
            <a:extLst>
              <a:ext uri="{FF2B5EF4-FFF2-40B4-BE49-F238E27FC236}">
                <a16:creationId xmlns:a16="http://schemas.microsoft.com/office/drawing/2014/main" id="{79AAC4A1-B06E-B9A7-D08D-95893BDCACFA}"/>
              </a:ext>
            </a:extLst>
          </p:cNvPr>
          <p:cNvPicPr>
            <a:picLocks noChangeAspect="1"/>
          </p:cNvPicPr>
          <p:nvPr/>
        </p:nvPicPr>
        <p:blipFill>
          <a:blip r:embed="rId2"/>
          <a:stretch>
            <a:fillRect/>
          </a:stretch>
        </p:blipFill>
        <p:spPr>
          <a:xfrm rot="21036238">
            <a:off x="5670926" y="1588955"/>
            <a:ext cx="1108851" cy="1080975"/>
          </a:xfrm>
          <a:prstGeom prst="rect">
            <a:avLst/>
          </a:prstGeom>
        </p:spPr>
      </p:pic>
      <p:pic>
        <p:nvPicPr>
          <p:cNvPr id="3" name="Afbeelding 2" descr="Afbeelding met pijl&#10;&#10;Automatisch gegenereerde beschrijving">
            <a:extLst>
              <a:ext uri="{FF2B5EF4-FFF2-40B4-BE49-F238E27FC236}">
                <a16:creationId xmlns:a16="http://schemas.microsoft.com/office/drawing/2014/main" id="{B25EC8CA-C998-13DD-A814-E72D7E5DBB8A}"/>
              </a:ext>
            </a:extLst>
          </p:cNvPr>
          <p:cNvPicPr>
            <a:picLocks noChangeAspect="1"/>
          </p:cNvPicPr>
          <p:nvPr/>
        </p:nvPicPr>
        <p:blipFill>
          <a:blip r:embed="rId3"/>
          <a:stretch>
            <a:fillRect/>
          </a:stretch>
        </p:blipFill>
        <p:spPr>
          <a:xfrm rot="20396946">
            <a:off x="5590393" y="4392903"/>
            <a:ext cx="1269913" cy="888939"/>
          </a:xfrm>
          <a:prstGeom prst="rect">
            <a:avLst/>
          </a:prstGeom>
        </p:spPr>
      </p:pic>
      <p:pic>
        <p:nvPicPr>
          <p:cNvPr id="13" name="Afbeelding 12" descr="Afbeelding met pijl&#10;&#10;Automatisch gegenereerde beschrijving">
            <a:extLst>
              <a:ext uri="{FF2B5EF4-FFF2-40B4-BE49-F238E27FC236}">
                <a16:creationId xmlns:a16="http://schemas.microsoft.com/office/drawing/2014/main" id="{31A948BC-CF0C-A942-9669-61D417F7B10D}"/>
              </a:ext>
            </a:extLst>
          </p:cNvPr>
          <p:cNvPicPr>
            <a:picLocks noChangeAspect="1"/>
          </p:cNvPicPr>
          <p:nvPr/>
        </p:nvPicPr>
        <p:blipFill>
          <a:blip r:embed="rId4"/>
          <a:stretch>
            <a:fillRect/>
          </a:stretch>
        </p:blipFill>
        <p:spPr>
          <a:xfrm rot="412747">
            <a:off x="1181528" y="1308620"/>
            <a:ext cx="1059294" cy="1201772"/>
          </a:xfrm>
          <a:prstGeom prst="rect">
            <a:avLst/>
          </a:prstGeom>
        </p:spPr>
      </p:pic>
      <p:pic>
        <p:nvPicPr>
          <p:cNvPr id="14" name="Afbeelding 13" descr="Afbeelding met pijl&#10;&#10;Automatisch gegenereerde beschrijving">
            <a:extLst>
              <a:ext uri="{FF2B5EF4-FFF2-40B4-BE49-F238E27FC236}">
                <a16:creationId xmlns:a16="http://schemas.microsoft.com/office/drawing/2014/main" id="{519BA347-E497-F3A6-1E38-BFBBD6517ADF}"/>
              </a:ext>
            </a:extLst>
          </p:cNvPr>
          <p:cNvPicPr>
            <a:picLocks noChangeAspect="1"/>
          </p:cNvPicPr>
          <p:nvPr/>
        </p:nvPicPr>
        <p:blipFill>
          <a:blip r:embed="rId5"/>
          <a:stretch>
            <a:fillRect/>
          </a:stretch>
        </p:blipFill>
        <p:spPr>
          <a:xfrm rot="683416">
            <a:off x="1560121" y="4503505"/>
            <a:ext cx="1242036" cy="854868"/>
          </a:xfrm>
          <a:prstGeom prst="rect">
            <a:avLst/>
          </a:prstGeom>
        </p:spPr>
      </p:pic>
      <p:pic>
        <p:nvPicPr>
          <p:cNvPr id="15" name="Afbeelding 14" descr="Afbeelding met iPod&#10;&#10;Automatisch gegenereerde beschrijving">
            <a:extLst>
              <a:ext uri="{FF2B5EF4-FFF2-40B4-BE49-F238E27FC236}">
                <a16:creationId xmlns:a16="http://schemas.microsoft.com/office/drawing/2014/main" id="{B5317E68-3A7E-D9F5-19EF-7653A9F5D2AD}"/>
              </a:ext>
            </a:extLst>
          </p:cNvPr>
          <p:cNvPicPr>
            <a:picLocks noChangeAspect="1"/>
          </p:cNvPicPr>
          <p:nvPr/>
        </p:nvPicPr>
        <p:blipFill>
          <a:blip r:embed="rId6"/>
          <a:stretch>
            <a:fillRect/>
          </a:stretch>
        </p:blipFill>
        <p:spPr>
          <a:xfrm>
            <a:off x="2774419" y="2455071"/>
            <a:ext cx="1966751" cy="1683920"/>
          </a:xfrm>
          <a:prstGeom prst="rect">
            <a:avLst/>
          </a:prstGeom>
        </p:spPr>
      </p:pic>
      <p:pic>
        <p:nvPicPr>
          <p:cNvPr id="16" name="Afbeelding 15" descr="Afbeelding met tekst, whiteboard&#10;&#10;Automatisch gegenereerde beschrijving">
            <a:extLst>
              <a:ext uri="{FF2B5EF4-FFF2-40B4-BE49-F238E27FC236}">
                <a16:creationId xmlns:a16="http://schemas.microsoft.com/office/drawing/2014/main" id="{4E24721F-4F92-B0B0-2FF3-50B972E4A167}"/>
              </a:ext>
            </a:extLst>
          </p:cNvPr>
          <p:cNvPicPr>
            <a:picLocks noChangeAspect="1"/>
          </p:cNvPicPr>
          <p:nvPr/>
        </p:nvPicPr>
        <p:blipFill>
          <a:blip r:embed="rId7"/>
          <a:stretch>
            <a:fillRect/>
          </a:stretch>
        </p:blipFill>
        <p:spPr>
          <a:xfrm>
            <a:off x="5506833" y="3848116"/>
            <a:ext cx="2322857" cy="548743"/>
          </a:xfrm>
          <a:prstGeom prst="rect">
            <a:avLst/>
          </a:prstGeom>
        </p:spPr>
      </p:pic>
      <p:pic>
        <p:nvPicPr>
          <p:cNvPr id="19" name="Afbeelding 18" descr="Afbeelding met tekst&#10;&#10;Automatisch gegenereerde beschrijving">
            <a:extLst>
              <a:ext uri="{FF2B5EF4-FFF2-40B4-BE49-F238E27FC236}">
                <a16:creationId xmlns:a16="http://schemas.microsoft.com/office/drawing/2014/main" id="{779FE40E-0FC3-8915-214D-25A8804ECB80}"/>
              </a:ext>
            </a:extLst>
          </p:cNvPr>
          <p:cNvPicPr>
            <a:picLocks noChangeAspect="1"/>
          </p:cNvPicPr>
          <p:nvPr/>
        </p:nvPicPr>
        <p:blipFill>
          <a:blip r:embed="rId8"/>
          <a:stretch>
            <a:fillRect/>
          </a:stretch>
        </p:blipFill>
        <p:spPr>
          <a:xfrm>
            <a:off x="2929718" y="820821"/>
            <a:ext cx="2712316" cy="987737"/>
          </a:xfrm>
          <a:prstGeom prst="rect">
            <a:avLst/>
          </a:prstGeom>
        </p:spPr>
      </p:pic>
      <p:pic>
        <p:nvPicPr>
          <p:cNvPr id="20" name="Afbeelding 19" descr="Afbeelding met tekst&#10;&#10;Automatisch gegenereerde beschrijving">
            <a:extLst>
              <a:ext uri="{FF2B5EF4-FFF2-40B4-BE49-F238E27FC236}">
                <a16:creationId xmlns:a16="http://schemas.microsoft.com/office/drawing/2014/main" id="{AC5E32D5-4DCE-03B3-09A6-79B823CE6207}"/>
              </a:ext>
            </a:extLst>
          </p:cNvPr>
          <p:cNvPicPr>
            <a:picLocks noChangeAspect="1"/>
          </p:cNvPicPr>
          <p:nvPr/>
        </p:nvPicPr>
        <p:blipFill>
          <a:blip r:embed="rId9"/>
          <a:stretch>
            <a:fillRect/>
          </a:stretch>
        </p:blipFill>
        <p:spPr>
          <a:xfrm>
            <a:off x="4824461" y="2745455"/>
            <a:ext cx="2801780" cy="987737"/>
          </a:xfrm>
          <a:prstGeom prst="rect">
            <a:avLst/>
          </a:prstGeom>
        </p:spPr>
      </p:pic>
      <p:pic>
        <p:nvPicPr>
          <p:cNvPr id="21" name="Afbeelding 20" descr="Afbeelding met tekst&#10;&#10;Automatisch gegenereerde beschrijving">
            <a:extLst>
              <a:ext uri="{FF2B5EF4-FFF2-40B4-BE49-F238E27FC236}">
                <a16:creationId xmlns:a16="http://schemas.microsoft.com/office/drawing/2014/main" id="{56FF9C9D-F99F-895A-22BE-89C30E324625}"/>
              </a:ext>
            </a:extLst>
          </p:cNvPr>
          <p:cNvPicPr>
            <a:picLocks noChangeAspect="1"/>
          </p:cNvPicPr>
          <p:nvPr/>
        </p:nvPicPr>
        <p:blipFill>
          <a:blip r:embed="rId10"/>
          <a:stretch>
            <a:fillRect/>
          </a:stretch>
        </p:blipFill>
        <p:spPr>
          <a:xfrm>
            <a:off x="2874339" y="4785504"/>
            <a:ext cx="2817794" cy="987737"/>
          </a:xfrm>
          <a:prstGeom prst="rect">
            <a:avLst/>
          </a:prstGeom>
        </p:spPr>
      </p:pic>
      <p:pic>
        <p:nvPicPr>
          <p:cNvPr id="22" name="Afbeelding 21" descr="Afbeelding met tekst, whiteboard&#10;&#10;Automatisch gegenereerde beschrijving">
            <a:extLst>
              <a:ext uri="{FF2B5EF4-FFF2-40B4-BE49-F238E27FC236}">
                <a16:creationId xmlns:a16="http://schemas.microsoft.com/office/drawing/2014/main" id="{DDEE36A0-BE42-B620-6CD7-FE9C4C80F9CF}"/>
              </a:ext>
            </a:extLst>
          </p:cNvPr>
          <p:cNvPicPr>
            <a:picLocks noChangeAspect="1"/>
          </p:cNvPicPr>
          <p:nvPr/>
        </p:nvPicPr>
        <p:blipFill>
          <a:blip r:embed="rId11"/>
          <a:stretch>
            <a:fillRect/>
          </a:stretch>
        </p:blipFill>
        <p:spPr>
          <a:xfrm>
            <a:off x="0" y="2860379"/>
            <a:ext cx="2774419" cy="987737"/>
          </a:xfrm>
          <a:prstGeom prst="rect">
            <a:avLst/>
          </a:prstGeom>
        </p:spPr>
      </p:pic>
      <p:sp>
        <p:nvSpPr>
          <p:cNvPr id="4" name="Tekstballon: rechthoek met afgeronde hoeken 3">
            <a:extLst>
              <a:ext uri="{FF2B5EF4-FFF2-40B4-BE49-F238E27FC236}">
                <a16:creationId xmlns:a16="http://schemas.microsoft.com/office/drawing/2014/main" id="{BFE10376-1C62-99EC-4262-6B2D0AF2961F}"/>
              </a:ext>
            </a:extLst>
          </p:cNvPr>
          <p:cNvSpPr/>
          <p:nvPr/>
        </p:nvSpPr>
        <p:spPr>
          <a:xfrm>
            <a:off x="7698104" y="2049834"/>
            <a:ext cx="4259179" cy="924717"/>
          </a:xfrm>
          <a:prstGeom prst="wedgeRoundRectCallout">
            <a:avLst>
              <a:gd name="adj1" fmla="val -51058"/>
              <a:gd name="adj2" fmla="val 101636"/>
              <a:gd name="adj3" fmla="val 16667"/>
            </a:avLst>
          </a:prstGeom>
          <a:solidFill>
            <a:srgbClr val="CCAE00"/>
          </a:solidFill>
          <a:ln>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latin typeface="Lato" panose="020F0502020204030203" pitchFamily="34" charset="0"/>
                <a:ea typeface="Lato" panose="020F0502020204030203" pitchFamily="34" charset="0"/>
                <a:cs typeface="Lato" panose="020F0502020204030203" pitchFamily="34" charset="0"/>
              </a:rPr>
              <a:t>Inventariseren van de kennisvragen</a:t>
            </a:r>
          </a:p>
        </p:txBody>
      </p:sp>
      <p:sp>
        <p:nvSpPr>
          <p:cNvPr id="5" name="Tekstballon: rechthoek met afgeronde hoeken 4">
            <a:extLst>
              <a:ext uri="{FF2B5EF4-FFF2-40B4-BE49-F238E27FC236}">
                <a16:creationId xmlns:a16="http://schemas.microsoft.com/office/drawing/2014/main" id="{7418B808-9CFC-606E-37E1-ADB3D2FE6549}"/>
              </a:ext>
            </a:extLst>
          </p:cNvPr>
          <p:cNvSpPr/>
          <p:nvPr/>
        </p:nvSpPr>
        <p:spPr>
          <a:xfrm>
            <a:off x="7306626" y="4259609"/>
            <a:ext cx="4804509" cy="2021629"/>
          </a:xfrm>
          <a:prstGeom prst="wedgeRoundRectCallout">
            <a:avLst>
              <a:gd name="adj1" fmla="val -58968"/>
              <a:gd name="adj2" fmla="val -40008"/>
              <a:gd name="adj3" fmla="val 16667"/>
            </a:avLst>
          </a:prstGeom>
          <a:solidFill>
            <a:srgbClr val="CCAE00"/>
          </a:solidFill>
          <a:ln>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latin typeface="Lato" panose="020F0502020204030203" pitchFamily="34" charset="0"/>
                <a:ea typeface="Lato" panose="020F0502020204030203" pitchFamily="34" charset="0"/>
                <a:cs typeface="Lato" panose="020F0502020204030203" pitchFamily="34" charset="0"/>
              </a:rPr>
              <a:t>Programmeren van kennisvragen in clusters </a:t>
            </a:r>
          </a:p>
          <a:p>
            <a:pPr marL="285750" indent="-285750">
              <a:buFont typeface="Arial" panose="020B0604020202020204" pitchFamily="34" charset="0"/>
              <a:buChar char="•"/>
            </a:pPr>
            <a:r>
              <a:rPr lang="nl-NL" sz="1600" dirty="0">
                <a:latin typeface="Lato" panose="020F0502020204030203" pitchFamily="34" charset="0"/>
                <a:ea typeface="Lato" panose="020F0502020204030203" pitchFamily="34" charset="0"/>
                <a:cs typeface="Lato" panose="020F0502020204030203" pitchFamily="34" charset="0"/>
              </a:rPr>
              <a:t>Welke vragen passen bij elkaar?</a:t>
            </a:r>
          </a:p>
          <a:p>
            <a:pPr marL="285750" indent="-285750">
              <a:buFont typeface="Arial" panose="020B0604020202020204" pitchFamily="34" charset="0"/>
              <a:buChar char="•"/>
            </a:pPr>
            <a:r>
              <a:rPr lang="nl-NL" sz="1600" dirty="0">
                <a:latin typeface="Lato" panose="020F0502020204030203" pitchFamily="34" charset="0"/>
                <a:ea typeface="Lato" panose="020F0502020204030203" pitchFamily="34" charset="0"/>
                <a:cs typeface="Lato" panose="020F0502020204030203" pitchFamily="34" charset="0"/>
              </a:rPr>
              <a:t>Zijn het vragen die beantwoord kunnen worden met:</a:t>
            </a:r>
          </a:p>
          <a:p>
            <a:pPr marL="800100" lvl="1" indent="-342900">
              <a:buFont typeface="+mj-lt"/>
              <a:buAutoNum type="arabicPeriod"/>
            </a:pPr>
            <a:r>
              <a:rPr lang="nl-NL" sz="1600" dirty="0">
                <a:latin typeface="Lato" panose="020F0502020204030203" pitchFamily="34" charset="0"/>
                <a:ea typeface="Lato" panose="020F0502020204030203" pitchFamily="34" charset="0"/>
                <a:cs typeface="Lato" panose="020F0502020204030203" pitchFamily="34" charset="0"/>
              </a:rPr>
              <a:t>onze </a:t>
            </a:r>
            <a:r>
              <a:rPr lang="nl-NL" sz="1600" u="sng" dirty="0">
                <a:latin typeface="Lato" panose="020F0502020204030203" pitchFamily="34" charset="0"/>
                <a:ea typeface="Lato" panose="020F0502020204030203" pitchFamily="34" charset="0"/>
                <a:cs typeface="Lato" panose="020F0502020204030203" pitchFamily="34" charset="0"/>
              </a:rPr>
              <a:t>huidige kennis </a:t>
            </a:r>
            <a:r>
              <a:rPr lang="nl-NL" sz="1600" dirty="0">
                <a:latin typeface="Lato" panose="020F0502020204030203" pitchFamily="34" charset="0"/>
                <a:ea typeface="Lato" panose="020F0502020204030203" pitchFamily="34" charset="0"/>
                <a:cs typeface="Lato" panose="020F0502020204030203" pitchFamily="34" charset="0"/>
              </a:rPr>
              <a:t>of</a:t>
            </a:r>
          </a:p>
          <a:p>
            <a:pPr marL="800100" lvl="1" indent="-342900">
              <a:buFont typeface="+mj-lt"/>
              <a:buAutoNum type="arabicPeriod"/>
            </a:pPr>
            <a:r>
              <a:rPr lang="nl-NL" sz="1600" dirty="0">
                <a:latin typeface="Lato" panose="020F0502020204030203" pitchFamily="34" charset="0"/>
                <a:ea typeface="Lato" panose="020F0502020204030203" pitchFamily="34" charset="0"/>
                <a:cs typeface="Lato" panose="020F0502020204030203" pitchFamily="34" charset="0"/>
              </a:rPr>
              <a:t>moet er </a:t>
            </a:r>
            <a:r>
              <a:rPr lang="nl-NL" sz="1600" u="sng" dirty="0">
                <a:latin typeface="Lato" panose="020F0502020204030203" pitchFamily="34" charset="0"/>
                <a:ea typeface="Lato" panose="020F0502020204030203" pitchFamily="34" charset="0"/>
                <a:cs typeface="Lato" panose="020F0502020204030203" pitchFamily="34" charset="0"/>
              </a:rPr>
              <a:t>onderzoek</a:t>
            </a:r>
            <a:r>
              <a:rPr lang="nl-NL" sz="1600" dirty="0">
                <a:latin typeface="Lato" panose="020F0502020204030203" pitchFamily="34" charset="0"/>
                <a:ea typeface="Lato" panose="020F0502020204030203" pitchFamily="34" charset="0"/>
                <a:cs typeface="Lato" panose="020F0502020204030203" pitchFamily="34" charset="0"/>
              </a:rPr>
              <a:t> worden gedaan?</a:t>
            </a:r>
          </a:p>
        </p:txBody>
      </p:sp>
    </p:spTree>
    <p:extLst>
      <p:ext uri="{BB962C8B-B14F-4D97-AF65-F5344CB8AC3E}">
        <p14:creationId xmlns:p14="http://schemas.microsoft.com/office/powerpoint/2010/main" val="386186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pijl&#10;&#10;Automatisch gegenereerde beschrijving">
            <a:extLst>
              <a:ext uri="{FF2B5EF4-FFF2-40B4-BE49-F238E27FC236}">
                <a16:creationId xmlns:a16="http://schemas.microsoft.com/office/drawing/2014/main" id="{79AAC4A1-B06E-B9A7-D08D-95893BDCACFA}"/>
              </a:ext>
            </a:extLst>
          </p:cNvPr>
          <p:cNvPicPr>
            <a:picLocks noChangeAspect="1"/>
          </p:cNvPicPr>
          <p:nvPr/>
        </p:nvPicPr>
        <p:blipFill>
          <a:blip r:embed="rId2"/>
          <a:stretch>
            <a:fillRect/>
          </a:stretch>
        </p:blipFill>
        <p:spPr>
          <a:xfrm rot="21036238">
            <a:off x="5670926" y="1588955"/>
            <a:ext cx="1108851" cy="1080975"/>
          </a:xfrm>
          <a:prstGeom prst="rect">
            <a:avLst/>
          </a:prstGeom>
        </p:spPr>
      </p:pic>
      <p:pic>
        <p:nvPicPr>
          <p:cNvPr id="3" name="Afbeelding 2" descr="Afbeelding met pijl&#10;&#10;Automatisch gegenereerde beschrijving">
            <a:extLst>
              <a:ext uri="{FF2B5EF4-FFF2-40B4-BE49-F238E27FC236}">
                <a16:creationId xmlns:a16="http://schemas.microsoft.com/office/drawing/2014/main" id="{B25EC8CA-C998-13DD-A814-E72D7E5DBB8A}"/>
              </a:ext>
            </a:extLst>
          </p:cNvPr>
          <p:cNvPicPr>
            <a:picLocks noChangeAspect="1"/>
          </p:cNvPicPr>
          <p:nvPr/>
        </p:nvPicPr>
        <p:blipFill>
          <a:blip r:embed="rId3"/>
          <a:stretch>
            <a:fillRect/>
          </a:stretch>
        </p:blipFill>
        <p:spPr>
          <a:xfrm rot="20396946">
            <a:off x="5590393" y="4392903"/>
            <a:ext cx="1269913" cy="888939"/>
          </a:xfrm>
          <a:prstGeom prst="rect">
            <a:avLst/>
          </a:prstGeom>
        </p:spPr>
      </p:pic>
      <p:pic>
        <p:nvPicPr>
          <p:cNvPr id="13" name="Afbeelding 12" descr="Afbeelding met pijl&#10;&#10;Automatisch gegenereerde beschrijving">
            <a:extLst>
              <a:ext uri="{FF2B5EF4-FFF2-40B4-BE49-F238E27FC236}">
                <a16:creationId xmlns:a16="http://schemas.microsoft.com/office/drawing/2014/main" id="{31A948BC-CF0C-A942-9669-61D417F7B10D}"/>
              </a:ext>
            </a:extLst>
          </p:cNvPr>
          <p:cNvPicPr>
            <a:picLocks noChangeAspect="1"/>
          </p:cNvPicPr>
          <p:nvPr/>
        </p:nvPicPr>
        <p:blipFill>
          <a:blip r:embed="rId4"/>
          <a:stretch>
            <a:fillRect/>
          </a:stretch>
        </p:blipFill>
        <p:spPr>
          <a:xfrm rot="412747">
            <a:off x="1181528" y="1308620"/>
            <a:ext cx="1059294" cy="1201772"/>
          </a:xfrm>
          <a:prstGeom prst="rect">
            <a:avLst/>
          </a:prstGeom>
        </p:spPr>
      </p:pic>
      <p:pic>
        <p:nvPicPr>
          <p:cNvPr id="14" name="Afbeelding 13" descr="Afbeelding met pijl&#10;&#10;Automatisch gegenereerde beschrijving">
            <a:extLst>
              <a:ext uri="{FF2B5EF4-FFF2-40B4-BE49-F238E27FC236}">
                <a16:creationId xmlns:a16="http://schemas.microsoft.com/office/drawing/2014/main" id="{519BA347-E497-F3A6-1E38-BFBBD6517ADF}"/>
              </a:ext>
            </a:extLst>
          </p:cNvPr>
          <p:cNvPicPr>
            <a:picLocks noChangeAspect="1"/>
          </p:cNvPicPr>
          <p:nvPr/>
        </p:nvPicPr>
        <p:blipFill>
          <a:blip r:embed="rId5"/>
          <a:stretch>
            <a:fillRect/>
          </a:stretch>
        </p:blipFill>
        <p:spPr>
          <a:xfrm rot="683416">
            <a:off x="1560121" y="4503505"/>
            <a:ext cx="1242036" cy="854868"/>
          </a:xfrm>
          <a:prstGeom prst="rect">
            <a:avLst/>
          </a:prstGeom>
        </p:spPr>
      </p:pic>
      <p:pic>
        <p:nvPicPr>
          <p:cNvPr id="15" name="Afbeelding 14" descr="Afbeelding met iPod&#10;&#10;Automatisch gegenereerde beschrijving">
            <a:extLst>
              <a:ext uri="{FF2B5EF4-FFF2-40B4-BE49-F238E27FC236}">
                <a16:creationId xmlns:a16="http://schemas.microsoft.com/office/drawing/2014/main" id="{B5317E68-3A7E-D9F5-19EF-7653A9F5D2AD}"/>
              </a:ext>
            </a:extLst>
          </p:cNvPr>
          <p:cNvPicPr>
            <a:picLocks noChangeAspect="1"/>
          </p:cNvPicPr>
          <p:nvPr/>
        </p:nvPicPr>
        <p:blipFill>
          <a:blip r:embed="rId6"/>
          <a:stretch>
            <a:fillRect/>
          </a:stretch>
        </p:blipFill>
        <p:spPr>
          <a:xfrm>
            <a:off x="2774419" y="2455071"/>
            <a:ext cx="1966751" cy="1683920"/>
          </a:xfrm>
          <a:prstGeom prst="rect">
            <a:avLst/>
          </a:prstGeom>
        </p:spPr>
      </p:pic>
      <p:pic>
        <p:nvPicPr>
          <p:cNvPr id="16" name="Afbeelding 15" descr="Afbeelding met tekst, whiteboard&#10;&#10;Automatisch gegenereerde beschrijving">
            <a:extLst>
              <a:ext uri="{FF2B5EF4-FFF2-40B4-BE49-F238E27FC236}">
                <a16:creationId xmlns:a16="http://schemas.microsoft.com/office/drawing/2014/main" id="{4E24721F-4F92-B0B0-2FF3-50B972E4A167}"/>
              </a:ext>
            </a:extLst>
          </p:cNvPr>
          <p:cNvPicPr>
            <a:picLocks noChangeAspect="1"/>
          </p:cNvPicPr>
          <p:nvPr/>
        </p:nvPicPr>
        <p:blipFill>
          <a:blip r:embed="rId7"/>
          <a:stretch>
            <a:fillRect/>
          </a:stretch>
        </p:blipFill>
        <p:spPr>
          <a:xfrm>
            <a:off x="5506833" y="3848116"/>
            <a:ext cx="2322857" cy="548743"/>
          </a:xfrm>
          <a:prstGeom prst="rect">
            <a:avLst/>
          </a:prstGeom>
        </p:spPr>
      </p:pic>
      <p:pic>
        <p:nvPicPr>
          <p:cNvPr id="19" name="Afbeelding 18" descr="Afbeelding met tekst&#10;&#10;Automatisch gegenereerde beschrijving">
            <a:extLst>
              <a:ext uri="{FF2B5EF4-FFF2-40B4-BE49-F238E27FC236}">
                <a16:creationId xmlns:a16="http://schemas.microsoft.com/office/drawing/2014/main" id="{779FE40E-0FC3-8915-214D-25A8804ECB80}"/>
              </a:ext>
            </a:extLst>
          </p:cNvPr>
          <p:cNvPicPr>
            <a:picLocks noChangeAspect="1"/>
          </p:cNvPicPr>
          <p:nvPr/>
        </p:nvPicPr>
        <p:blipFill>
          <a:blip r:embed="rId8"/>
          <a:stretch>
            <a:fillRect/>
          </a:stretch>
        </p:blipFill>
        <p:spPr>
          <a:xfrm>
            <a:off x="2929718" y="820821"/>
            <a:ext cx="2712316" cy="987737"/>
          </a:xfrm>
          <a:prstGeom prst="rect">
            <a:avLst/>
          </a:prstGeom>
        </p:spPr>
      </p:pic>
      <p:pic>
        <p:nvPicPr>
          <p:cNvPr id="20" name="Afbeelding 19" descr="Afbeelding met tekst&#10;&#10;Automatisch gegenereerde beschrijving">
            <a:extLst>
              <a:ext uri="{FF2B5EF4-FFF2-40B4-BE49-F238E27FC236}">
                <a16:creationId xmlns:a16="http://schemas.microsoft.com/office/drawing/2014/main" id="{AC5E32D5-4DCE-03B3-09A6-79B823CE6207}"/>
              </a:ext>
            </a:extLst>
          </p:cNvPr>
          <p:cNvPicPr>
            <a:picLocks noChangeAspect="1"/>
          </p:cNvPicPr>
          <p:nvPr/>
        </p:nvPicPr>
        <p:blipFill>
          <a:blip r:embed="rId9"/>
          <a:stretch>
            <a:fillRect/>
          </a:stretch>
        </p:blipFill>
        <p:spPr>
          <a:xfrm>
            <a:off x="4824461" y="2745455"/>
            <a:ext cx="2801780" cy="987737"/>
          </a:xfrm>
          <a:prstGeom prst="rect">
            <a:avLst/>
          </a:prstGeom>
        </p:spPr>
      </p:pic>
      <p:pic>
        <p:nvPicPr>
          <p:cNvPr id="21" name="Afbeelding 20" descr="Afbeelding met tekst&#10;&#10;Automatisch gegenereerde beschrijving">
            <a:extLst>
              <a:ext uri="{FF2B5EF4-FFF2-40B4-BE49-F238E27FC236}">
                <a16:creationId xmlns:a16="http://schemas.microsoft.com/office/drawing/2014/main" id="{56FF9C9D-F99F-895A-22BE-89C30E324625}"/>
              </a:ext>
            </a:extLst>
          </p:cNvPr>
          <p:cNvPicPr>
            <a:picLocks noChangeAspect="1"/>
          </p:cNvPicPr>
          <p:nvPr/>
        </p:nvPicPr>
        <p:blipFill>
          <a:blip r:embed="rId10"/>
          <a:stretch>
            <a:fillRect/>
          </a:stretch>
        </p:blipFill>
        <p:spPr>
          <a:xfrm>
            <a:off x="2874339" y="4785504"/>
            <a:ext cx="2817794" cy="987737"/>
          </a:xfrm>
          <a:prstGeom prst="rect">
            <a:avLst/>
          </a:prstGeom>
        </p:spPr>
      </p:pic>
      <p:pic>
        <p:nvPicPr>
          <p:cNvPr id="22" name="Afbeelding 21" descr="Afbeelding met tekst, whiteboard&#10;&#10;Automatisch gegenereerde beschrijving">
            <a:extLst>
              <a:ext uri="{FF2B5EF4-FFF2-40B4-BE49-F238E27FC236}">
                <a16:creationId xmlns:a16="http://schemas.microsoft.com/office/drawing/2014/main" id="{DDEE36A0-BE42-B620-6CD7-FE9C4C80F9CF}"/>
              </a:ext>
            </a:extLst>
          </p:cNvPr>
          <p:cNvPicPr>
            <a:picLocks noChangeAspect="1"/>
          </p:cNvPicPr>
          <p:nvPr/>
        </p:nvPicPr>
        <p:blipFill>
          <a:blip r:embed="rId11"/>
          <a:stretch>
            <a:fillRect/>
          </a:stretch>
        </p:blipFill>
        <p:spPr>
          <a:xfrm>
            <a:off x="0" y="2860379"/>
            <a:ext cx="2774419" cy="987737"/>
          </a:xfrm>
          <a:prstGeom prst="rect">
            <a:avLst/>
          </a:prstGeom>
        </p:spPr>
      </p:pic>
      <p:sp>
        <p:nvSpPr>
          <p:cNvPr id="6" name="Tekstballon: rechthoek met afgeronde hoeken 5">
            <a:extLst>
              <a:ext uri="{FF2B5EF4-FFF2-40B4-BE49-F238E27FC236}">
                <a16:creationId xmlns:a16="http://schemas.microsoft.com/office/drawing/2014/main" id="{4878BA78-D6A1-BEF3-0D9D-912C2BD34C9E}"/>
              </a:ext>
            </a:extLst>
          </p:cNvPr>
          <p:cNvSpPr/>
          <p:nvPr/>
        </p:nvSpPr>
        <p:spPr>
          <a:xfrm>
            <a:off x="7698104" y="4836695"/>
            <a:ext cx="4259179" cy="808602"/>
          </a:xfrm>
          <a:prstGeom prst="wedgeRoundRectCallout">
            <a:avLst>
              <a:gd name="adj1" fmla="val -113205"/>
              <a:gd name="adj2" fmla="val -4897"/>
              <a:gd name="adj3" fmla="val 16667"/>
            </a:avLst>
          </a:prstGeom>
          <a:solidFill>
            <a:srgbClr val="CCAE00"/>
          </a:solidFill>
          <a:ln>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latin typeface="Lato" panose="020F0502020204030203" pitchFamily="34" charset="0"/>
                <a:ea typeface="Lato" panose="020F0502020204030203" pitchFamily="34" charset="0"/>
                <a:cs typeface="Lato" panose="020F0502020204030203" pitchFamily="34" charset="0"/>
              </a:rPr>
              <a:t>Formuleren en uitvoeren van onderzoeksprojecten</a:t>
            </a:r>
          </a:p>
        </p:txBody>
      </p:sp>
    </p:spTree>
    <p:extLst>
      <p:ext uri="{BB962C8B-B14F-4D97-AF65-F5344CB8AC3E}">
        <p14:creationId xmlns:p14="http://schemas.microsoft.com/office/powerpoint/2010/main" val="157324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pijl&#10;&#10;Automatisch gegenereerde beschrijving">
            <a:extLst>
              <a:ext uri="{FF2B5EF4-FFF2-40B4-BE49-F238E27FC236}">
                <a16:creationId xmlns:a16="http://schemas.microsoft.com/office/drawing/2014/main" id="{79AAC4A1-B06E-B9A7-D08D-95893BDCACFA}"/>
              </a:ext>
            </a:extLst>
          </p:cNvPr>
          <p:cNvPicPr>
            <a:picLocks noChangeAspect="1"/>
          </p:cNvPicPr>
          <p:nvPr/>
        </p:nvPicPr>
        <p:blipFill>
          <a:blip r:embed="rId2"/>
          <a:stretch>
            <a:fillRect/>
          </a:stretch>
        </p:blipFill>
        <p:spPr>
          <a:xfrm rot="21036238">
            <a:off x="5670926" y="1588955"/>
            <a:ext cx="1108851" cy="1080975"/>
          </a:xfrm>
          <a:prstGeom prst="rect">
            <a:avLst/>
          </a:prstGeom>
        </p:spPr>
      </p:pic>
      <p:pic>
        <p:nvPicPr>
          <p:cNvPr id="3" name="Afbeelding 2" descr="Afbeelding met pijl&#10;&#10;Automatisch gegenereerde beschrijving">
            <a:extLst>
              <a:ext uri="{FF2B5EF4-FFF2-40B4-BE49-F238E27FC236}">
                <a16:creationId xmlns:a16="http://schemas.microsoft.com/office/drawing/2014/main" id="{B25EC8CA-C998-13DD-A814-E72D7E5DBB8A}"/>
              </a:ext>
            </a:extLst>
          </p:cNvPr>
          <p:cNvPicPr>
            <a:picLocks noChangeAspect="1"/>
          </p:cNvPicPr>
          <p:nvPr/>
        </p:nvPicPr>
        <p:blipFill>
          <a:blip r:embed="rId3"/>
          <a:stretch>
            <a:fillRect/>
          </a:stretch>
        </p:blipFill>
        <p:spPr>
          <a:xfrm rot="20396946">
            <a:off x="5590393" y="4392903"/>
            <a:ext cx="1269913" cy="888939"/>
          </a:xfrm>
          <a:prstGeom prst="rect">
            <a:avLst/>
          </a:prstGeom>
        </p:spPr>
      </p:pic>
      <p:pic>
        <p:nvPicPr>
          <p:cNvPr id="13" name="Afbeelding 12" descr="Afbeelding met pijl&#10;&#10;Automatisch gegenereerde beschrijving">
            <a:extLst>
              <a:ext uri="{FF2B5EF4-FFF2-40B4-BE49-F238E27FC236}">
                <a16:creationId xmlns:a16="http://schemas.microsoft.com/office/drawing/2014/main" id="{31A948BC-CF0C-A942-9669-61D417F7B10D}"/>
              </a:ext>
            </a:extLst>
          </p:cNvPr>
          <p:cNvPicPr>
            <a:picLocks noChangeAspect="1"/>
          </p:cNvPicPr>
          <p:nvPr/>
        </p:nvPicPr>
        <p:blipFill>
          <a:blip r:embed="rId4"/>
          <a:stretch>
            <a:fillRect/>
          </a:stretch>
        </p:blipFill>
        <p:spPr>
          <a:xfrm rot="412747">
            <a:off x="1181528" y="1308620"/>
            <a:ext cx="1059294" cy="1201772"/>
          </a:xfrm>
          <a:prstGeom prst="rect">
            <a:avLst/>
          </a:prstGeom>
        </p:spPr>
      </p:pic>
      <p:pic>
        <p:nvPicPr>
          <p:cNvPr id="14" name="Afbeelding 13" descr="Afbeelding met pijl&#10;&#10;Automatisch gegenereerde beschrijving">
            <a:extLst>
              <a:ext uri="{FF2B5EF4-FFF2-40B4-BE49-F238E27FC236}">
                <a16:creationId xmlns:a16="http://schemas.microsoft.com/office/drawing/2014/main" id="{519BA347-E497-F3A6-1E38-BFBBD6517ADF}"/>
              </a:ext>
            </a:extLst>
          </p:cNvPr>
          <p:cNvPicPr>
            <a:picLocks noChangeAspect="1"/>
          </p:cNvPicPr>
          <p:nvPr/>
        </p:nvPicPr>
        <p:blipFill>
          <a:blip r:embed="rId5"/>
          <a:stretch>
            <a:fillRect/>
          </a:stretch>
        </p:blipFill>
        <p:spPr>
          <a:xfrm rot="683416">
            <a:off x="1560121" y="4503505"/>
            <a:ext cx="1242036" cy="854868"/>
          </a:xfrm>
          <a:prstGeom prst="rect">
            <a:avLst/>
          </a:prstGeom>
        </p:spPr>
      </p:pic>
      <p:pic>
        <p:nvPicPr>
          <p:cNvPr id="15" name="Afbeelding 14" descr="Afbeelding met iPod&#10;&#10;Automatisch gegenereerde beschrijving">
            <a:extLst>
              <a:ext uri="{FF2B5EF4-FFF2-40B4-BE49-F238E27FC236}">
                <a16:creationId xmlns:a16="http://schemas.microsoft.com/office/drawing/2014/main" id="{B5317E68-3A7E-D9F5-19EF-7653A9F5D2AD}"/>
              </a:ext>
            </a:extLst>
          </p:cNvPr>
          <p:cNvPicPr>
            <a:picLocks noChangeAspect="1"/>
          </p:cNvPicPr>
          <p:nvPr/>
        </p:nvPicPr>
        <p:blipFill>
          <a:blip r:embed="rId6"/>
          <a:stretch>
            <a:fillRect/>
          </a:stretch>
        </p:blipFill>
        <p:spPr>
          <a:xfrm>
            <a:off x="2774419" y="2455071"/>
            <a:ext cx="1966751" cy="1683920"/>
          </a:xfrm>
          <a:prstGeom prst="rect">
            <a:avLst/>
          </a:prstGeom>
        </p:spPr>
      </p:pic>
      <p:pic>
        <p:nvPicPr>
          <p:cNvPr id="16" name="Afbeelding 15" descr="Afbeelding met tekst, whiteboard&#10;&#10;Automatisch gegenereerde beschrijving">
            <a:extLst>
              <a:ext uri="{FF2B5EF4-FFF2-40B4-BE49-F238E27FC236}">
                <a16:creationId xmlns:a16="http://schemas.microsoft.com/office/drawing/2014/main" id="{4E24721F-4F92-B0B0-2FF3-50B972E4A167}"/>
              </a:ext>
            </a:extLst>
          </p:cNvPr>
          <p:cNvPicPr>
            <a:picLocks noChangeAspect="1"/>
          </p:cNvPicPr>
          <p:nvPr/>
        </p:nvPicPr>
        <p:blipFill>
          <a:blip r:embed="rId7"/>
          <a:stretch>
            <a:fillRect/>
          </a:stretch>
        </p:blipFill>
        <p:spPr>
          <a:xfrm>
            <a:off x="5506833" y="3848116"/>
            <a:ext cx="2322857" cy="548743"/>
          </a:xfrm>
          <a:prstGeom prst="rect">
            <a:avLst/>
          </a:prstGeom>
        </p:spPr>
      </p:pic>
      <p:pic>
        <p:nvPicPr>
          <p:cNvPr id="19" name="Afbeelding 18" descr="Afbeelding met tekst&#10;&#10;Automatisch gegenereerde beschrijving">
            <a:extLst>
              <a:ext uri="{FF2B5EF4-FFF2-40B4-BE49-F238E27FC236}">
                <a16:creationId xmlns:a16="http://schemas.microsoft.com/office/drawing/2014/main" id="{779FE40E-0FC3-8915-214D-25A8804ECB80}"/>
              </a:ext>
            </a:extLst>
          </p:cNvPr>
          <p:cNvPicPr>
            <a:picLocks noChangeAspect="1"/>
          </p:cNvPicPr>
          <p:nvPr/>
        </p:nvPicPr>
        <p:blipFill>
          <a:blip r:embed="rId8"/>
          <a:stretch>
            <a:fillRect/>
          </a:stretch>
        </p:blipFill>
        <p:spPr>
          <a:xfrm>
            <a:off x="2929718" y="820821"/>
            <a:ext cx="2712316" cy="987737"/>
          </a:xfrm>
          <a:prstGeom prst="rect">
            <a:avLst/>
          </a:prstGeom>
        </p:spPr>
      </p:pic>
      <p:pic>
        <p:nvPicPr>
          <p:cNvPr id="20" name="Afbeelding 19" descr="Afbeelding met tekst&#10;&#10;Automatisch gegenereerde beschrijving">
            <a:extLst>
              <a:ext uri="{FF2B5EF4-FFF2-40B4-BE49-F238E27FC236}">
                <a16:creationId xmlns:a16="http://schemas.microsoft.com/office/drawing/2014/main" id="{AC5E32D5-4DCE-03B3-09A6-79B823CE6207}"/>
              </a:ext>
            </a:extLst>
          </p:cNvPr>
          <p:cNvPicPr>
            <a:picLocks noChangeAspect="1"/>
          </p:cNvPicPr>
          <p:nvPr/>
        </p:nvPicPr>
        <p:blipFill>
          <a:blip r:embed="rId9"/>
          <a:stretch>
            <a:fillRect/>
          </a:stretch>
        </p:blipFill>
        <p:spPr>
          <a:xfrm>
            <a:off x="4824461" y="2745455"/>
            <a:ext cx="2801780" cy="987737"/>
          </a:xfrm>
          <a:prstGeom prst="rect">
            <a:avLst/>
          </a:prstGeom>
        </p:spPr>
      </p:pic>
      <p:pic>
        <p:nvPicPr>
          <p:cNvPr id="21" name="Afbeelding 20" descr="Afbeelding met tekst&#10;&#10;Automatisch gegenereerde beschrijving">
            <a:extLst>
              <a:ext uri="{FF2B5EF4-FFF2-40B4-BE49-F238E27FC236}">
                <a16:creationId xmlns:a16="http://schemas.microsoft.com/office/drawing/2014/main" id="{56FF9C9D-F99F-895A-22BE-89C30E324625}"/>
              </a:ext>
            </a:extLst>
          </p:cNvPr>
          <p:cNvPicPr>
            <a:picLocks noChangeAspect="1"/>
          </p:cNvPicPr>
          <p:nvPr/>
        </p:nvPicPr>
        <p:blipFill>
          <a:blip r:embed="rId10"/>
          <a:stretch>
            <a:fillRect/>
          </a:stretch>
        </p:blipFill>
        <p:spPr>
          <a:xfrm>
            <a:off x="2874339" y="4785504"/>
            <a:ext cx="2817794" cy="987737"/>
          </a:xfrm>
          <a:prstGeom prst="rect">
            <a:avLst/>
          </a:prstGeom>
        </p:spPr>
      </p:pic>
      <p:pic>
        <p:nvPicPr>
          <p:cNvPr id="22" name="Afbeelding 21" descr="Afbeelding met tekst, whiteboard&#10;&#10;Automatisch gegenereerde beschrijving">
            <a:extLst>
              <a:ext uri="{FF2B5EF4-FFF2-40B4-BE49-F238E27FC236}">
                <a16:creationId xmlns:a16="http://schemas.microsoft.com/office/drawing/2014/main" id="{DDEE36A0-BE42-B620-6CD7-FE9C4C80F9CF}"/>
              </a:ext>
            </a:extLst>
          </p:cNvPr>
          <p:cNvPicPr>
            <a:picLocks noChangeAspect="1"/>
          </p:cNvPicPr>
          <p:nvPr/>
        </p:nvPicPr>
        <p:blipFill>
          <a:blip r:embed="rId11"/>
          <a:stretch>
            <a:fillRect/>
          </a:stretch>
        </p:blipFill>
        <p:spPr>
          <a:xfrm>
            <a:off x="0" y="2860379"/>
            <a:ext cx="2774419" cy="987737"/>
          </a:xfrm>
          <a:prstGeom prst="rect">
            <a:avLst/>
          </a:prstGeom>
        </p:spPr>
      </p:pic>
      <p:sp>
        <p:nvSpPr>
          <p:cNvPr id="4" name="Tekstballon: rechthoek met afgeronde hoeken 3">
            <a:extLst>
              <a:ext uri="{FF2B5EF4-FFF2-40B4-BE49-F238E27FC236}">
                <a16:creationId xmlns:a16="http://schemas.microsoft.com/office/drawing/2014/main" id="{C6EED9AB-F7DB-013A-7720-BE7D74D15E7A}"/>
              </a:ext>
            </a:extLst>
          </p:cNvPr>
          <p:cNvSpPr/>
          <p:nvPr/>
        </p:nvSpPr>
        <p:spPr>
          <a:xfrm>
            <a:off x="7698104" y="2132909"/>
            <a:ext cx="4259179" cy="808602"/>
          </a:xfrm>
          <a:prstGeom prst="wedgeRoundRectCallout">
            <a:avLst>
              <a:gd name="adj1" fmla="val -181849"/>
              <a:gd name="adj2" fmla="val 115627"/>
              <a:gd name="adj3" fmla="val 16667"/>
            </a:avLst>
          </a:prstGeom>
          <a:solidFill>
            <a:srgbClr val="CCAE00"/>
          </a:solidFill>
          <a:ln>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latin typeface="Lato" panose="020F0502020204030203" pitchFamily="34" charset="0"/>
                <a:ea typeface="Lato" panose="020F0502020204030203" pitchFamily="34" charset="0"/>
                <a:cs typeface="Lato" panose="020F0502020204030203" pitchFamily="34" charset="0"/>
              </a:rPr>
              <a:t>‘Delen’ van kennis en expertise en om vervolgens te ‘doen wat werkt’</a:t>
            </a:r>
          </a:p>
        </p:txBody>
      </p:sp>
    </p:spTree>
    <p:extLst>
      <p:ext uri="{BB962C8B-B14F-4D97-AF65-F5344CB8AC3E}">
        <p14:creationId xmlns:p14="http://schemas.microsoft.com/office/powerpoint/2010/main" val="101129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descr="Afbeelding met illustratie&#10;&#10;Automatisch gegenereerde beschrijving">
            <a:extLst>
              <a:ext uri="{FF2B5EF4-FFF2-40B4-BE49-F238E27FC236}">
                <a16:creationId xmlns:a16="http://schemas.microsoft.com/office/drawing/2014/main" id="{EF842A41-915B-480F-9FF8-ADDB0AB79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686" y="3433387"/>
            <a:ext cx="2027703" cy="3044546"/>
          </a:xfrm>
          <a:prstGeom prst="rect">
            <a:avLst/>
          </a:prstGeom>
        </p:spPr>
      </p:pic>
      <p:pic>
        <p:nvPicPr>
          <p:cNvPr id="26" name="Afbeelding 25" descr="Afbeelding met tekst, illustratie&#10;&#10;Automatisch gegenereerde beschrijving">
            <a:extLst>
              <a:ext uri="{FF2B5EF4-FFF2-40B4-BE49-F238E27FC236}">
                <a16:creationId xmlns:a16="http://schemas.microsoft.com/office/drawing/2014/main" id="{4D42EA12-205D-4178-A719-1370DF2B2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543" y="3101447"/>
            <a:ext cx="1550562" cy="3507384"/>
          </a:xfrm>
          <a:prstGeom prst="rect">
            <a:avLst/>
          </a:prstGeom>
        </p:spPr>
      </p:pic>
      <p:pic>
        <p:nvPicPr>
          <p:cNvPr id="28" name="Afbeelding 27" descr="Afbeelding met illustratie&#10;&#10;Automatisch gegenereerde beschrijving">
            <a:extLst>
              <a:ext uri="{FF2B5EF4-FFF2-40B4-BE49-F238E27FC236}">
                <a16:creationId xmlns:a16="http://schemas.microsoft.com/office/drawing/2014/main" id="{4806FC66-E068-432B-BAF9-44F48E3748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2286" y="4590034"/>
            <a:ext cx="1235887" cy="1879126"/>
          </a:xfrm>
          <a:prstGeom prst="rect">
            <a:avLst/>
          </a:prstGeom>
        </p:spPr>
      </p:pic>
      <p:pic>
        <p:nvPicPr>
          <p:cNvPr id="30" name="Afbeelding 29" descr="Afbeelding met illustratie&#10;&#10;Automatisch gegenereerde beschrijving">
            <a:extLst>
              <a:ext uri="{FF2B5EF4-FFF2-40B4-BE49-F238E27FC236}">
                <a16:creationId xmlns:a16="http://schemas.microsoft.com/office/drawing/2014/main" id="{528919B6-2FF0-4B6A-A1EA-C1DB63F8DB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90038" y="3433387"/>
            <a:ext cx="1229259" cy="3049112"/>
          </a:xfrm>
          <a:prstGeom prst="rect">
            <a:avLst/>
          </a:prstGeom>
        </p:spPr>
      </p:pic>
      <p:sp>
        <p:nvSpPr>
          <p:cNvPr id="31" name="Tekstvak 30">
            <a:extLst>
              <a:ext uri="{FF2B5EF4-FFF2-40B4-BE49-F238E27FC236}">
                <a16:creationId xmlns:a16="http://schemas.microsoft.com/office/drawing/2014/main" id="{C000C9D2-6E8C-4A6F-AC98-091912BA9BB9}"/>
              </a:ext>
            </a:extLst>
          </p:cNvPr>
          <p:cNvSpPr txBox="1"/>
          <p:nvPr/>
        </p:nvSpPr>
        <p:spPr>
          <a:xfrm>
            <a:off x="1767734" y="3598738"/>
            <a:ext cx="1447798" cy="646331"/>
          </a:xfrm>
          <a:prstGeom prst="rect">
            <a:avLst/>
          </a:prstGeom>
          <a:noFill/>
        </p:spPr>
        <p:txBody>
          <a:bodyPr wrap="square" rtlCol="0">
            <a:spAutoFit/>
          </a:bodyPr>
          <a:lstStyle/>
          <a:p>
            <a:r>
              <a:rPr lang="nl-NL" sz="3600" dirty="0">
                <a:solidFill>
                  <a:srgbClr val="248B8E"/>
                </a:solidFill>
                <a:latin typeface="Arial" panose="020B0604020202020204" pitchFamily="34" charset="0"/>
                <a:cs typeface="Arial" panose="020B0604020202020204" pitchFamily="34" charset="0"/>
              </a:rPr>
              <a:t>LYTS</a:t>
            </a:r>
          </a:p>
        </p:txBody>
      </p:sp>
      <p:sp>
        <p:nvSpPr>
          <p:cNvPr id="32" name="Tekstvak 31">
            <a:extLst>
              <a:ext uri="{FF2B5EF4-FFF2-40B4-BE49-F238E27FC236}">
                <a16:creationId xmlns:a16="http://schemas.microsoft.com/office/drawing/2014/main" id="{53176051-0751-4E53-9B5B-8EB2334886F5}"/>
              </a:ext>
            </a:extLst>
          </p:cNvPr>
          <p:cNvSpPr txBox="1"/>
          <p:nvPr/>
        </p:nvSpPr>
        <p:spPr>
          <a:xfrm>
            <a:off x="3970762" y="2778282"/>
            <a:ext cx="1658426" cy="646331"/>
          </a:xfrm>
          <a:prstGeom prst="rect">
            <a:avLst/>
          </a:prstGeom>
          <a:noFill/>
        </p:spPr>
        <p:txBody>
          <a:bodyPr wrap="square" rtlCol="0">
            <a:spAutoFit/>
          </a:bodyPr>
          <a:lstStyle/>
          <a:p>
            <a:r>
              <a:rPr lang="nl-NL" sz="3600" dirty="0">
                <a:solidFill>
                  <a:srgbClr val="CFB422"/>
                </a:solidFill>
                <a:latin typeface="Arial" panose="020B0604020202020204" pitchFamily="34" charset="0"/>
                <a:cs typeface="Arial" panose="020B0604020202020204" pitchFamily="34" charset="0"/>
              </a:rPr>
              <a:t>JONG</a:t>
            </a:r>
          </a:p>
        </p:txBody>
      </p:sp>
      <p:sp>
        <p:nvSpPr>
          <p:cNvPr id="33" name="Tekstvak 32">
            <a:extLst>
              <a:ext uri="{FF2B5EF4-FFF2-40B4-BE49-F238E27FC236}">
                <a16:creationId xmlns:a16="http://schemas.microsoft.com/office/drawing/2014/main" id="{ADBA0BC5-AE13-4022-99D5-AFB488D9B127}"/>
              </a:ext>
            </a:extLst>
          </p:cNvPr>
          <p:cNvSpPr txBox="1"/>
          <p:nvPr/>
        </p:nvSpPr>
        <p:spPr>
          <a:xfrm>
            <a:off x="6265186" y="2358261"/>
            <a:ext cx="1550562" cy="646331"/>
          </a:xfrm>
          <a:prstGeom prst="rect">
            <a:avLst/>
          </a:prstGeom>
          <a:noFill/>
        </p:spPr>
        <p:txBody>
          <a:bodyPr wrap="square" rtlCol="0">
            <a:spAutoFit/>
          </a:bodyPr>
          <a:lstStyle/>
          <a:p>
            <a:r>
              <a:rPr lang="nl-NL" sz="3600" dirty="0">
                <a:solidFill>
                  <a:srgbClr val="FF980F"/>
                </a:solidFill>
                <a:latin typeface="Arial" panose="020B0604020202020204" pitchFamily="34" charset="0"/>
                <a:cs typeface="Arial" panose="020B0604020202020204" pitchFamily="34" charset="0"/>
              </a:rPr>
              <a:t>GRUT</a:t>
            </a:r>
          </a:p>
        </p:txBody>
      </p:sp>
      <p:sp>
        <p:nvSpPr>
          <p:cNvPr id="34" name="Tekstvak 33">
            <a:extLst>
              <a:ext uri="{FF2B5EF4-FFF2-40B4-BE49-F238E27FC236}">
                <a16:creationId xmlns:a16="http://schemas.microsoft.com/office/drawing/2014/main" id="{15520B7E-AF45-45B3-BB58-2162AFCD00CD}"/>
              </a:ext>
            </a:extLst>
          </p:cNvPr>
          <p:cNvSpPr txBox="1"/>
          <p:nvPr/>
        </p:nvSpPr>
        <p:spPr>
          <a:xfrm rot="10800000" flipV="1">
            <a:off x="8583566" y="2681426"/>
            <a:ext cx="1313374" cy="646331"/>
          </a:xfrm>
          <a:prstGeom prst="rect">
            <a:avLst/>
          </a:prstGeom>
          <a:noFill/>
        </p:spPr>
        <p:txBody>
          <a:bodyPr wrap="square" lIns="91440" tIns="45720" rIns="91440" bIns="45720" rtlCol="0" anchor="t">
            <a:spAutoFit/>
          </a:bodyPr>
          <a:lstStyle/>
          <a:p>
            <a:r>
              <a:rPr lang="nl-NL" sz="3600" dirty="0">
                <a:solidFill>
                  <a:srgbClr val="BF1411"/>
                </a:solidFill>
                <a:latin typeface="Arial"/>
                <a:cs typeface="Arial"/>
              </a:rPr>
              <a:t>WIIS</a:t>
            </a:r>
          </a:p>
        </p:txBody>
      </p:sp>
      <p:sp>
        <p:nvSpPr>
          <p:cNvPr id="17" name="Titel 3">
            <a:extLst>
              <a:ext uri="{FF2B5EF4-FFF2-40B4-BE49-F238E27FC236}">
                <a16:creationId xmlns:a16="http://schemas.microsoft.com/office/drawing/2014/main" id="{FD1A91F4-C672-4F92-AAF0-4790B2F27BB8}"/>
              </a:ext>
            </a:extLst>
          </p:cNvPr>
          <p:cNvSpPr>
            <a:spLocks noGrp="1"/>
          </p:cNvSpPr>
          <p:nvPr>
            <p:ph type="title"/>
          </p:nvPr>
        </p:nvSpPr>
        <p:spPr>
          <a:xfrm>
            <a:off x="391886" y="499869"/>
            <a:ext cx="9227127" cy="1317055"/>
          </a:xfrm>
        </p:spPr>
        <p:txBody>
          <a:bodyPr>
            <a:normAutofit/>
          </a:bodyPr>
          <a:lstStyle/>
          <a:p>
            <a:r>
              <a:rPr lang="nl-NL" sz="3200" dirty="0">
                <a:latin typeface="Arial"/>
                <a:cs typeface="Arial"/>
              </a:rPr>
              <a:t>Aan de slag met vraagstukken per levensfase</a:t>
            </a:r>
            <a:br>
              <a:rPr lang="nl-NL" sz="3200" dirty="0">
                <a:latin typeface="Arial"/>
                <a:cs typeface="Arial"/>
              </a:rPr>
            </a:br>
            <a:r>
              <a:rPr lang="nl-NL" sz="2200" dirty="0">
                <a:solidFill>
                  <a:srgbClr val="CCAE00"/>
                </a:solidFill>
                <a:latin typeface="Arial"/>
                <a:cs typeface="Arial"/>
              </a:rPr>
              <a:t>Wat voor vraagstukken leven er in jouw praktijk?</a:t>
            </a:r>
          </a:p>
        </p:txBody>
      </p:sp>
    </p:spTree>
    <p:extLst>
      <p:ext uri="{BB962C8B-B14F-4D97-AF65-F5344CB8AC3E}">
        <p14:creationId xmlns:p14="http://schemas.microsoft.com/office/powerpoint/2010/main" val="99020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92A77-7997-4A85-805C-80F453CD9BB5}"/>
              </a:ext>
            </a:extLst>
          </p:cNvPr>
          <p:cNvSpPr>
            <a:spLocks noGrp="1"/>
          </p:cNvSpPr>
          <p:nvPr>
            <p:ph type="title"/>
          </p:nvPr>
        </p:nvSpPr>
        <p:spPr>
          <a:xfrm>
            <a:off x="392567" y="580998"/>
            <a:ext cx="9938207" cy="844696"/>
          </a:xfrm>
        </p:spPr>
        <p:txBody>
          <a:bodyPr>
            <a:normAutofit fontScale="90000"/>
          </a:bodyPr>
          <a:lstStyle/>
          <a:p>
            <a:r>
              <a:rPr lang="nl-NL" dirty="0">
                <a:latin typeface="Arial"/>
                <a:cs typeface="Arial"/>
              </a:rPr>
              <a:t>Netwerkorganisatie</a:t>
            </a:r>
            <a:br>
              <a:rPr lang="nl-NL" dirty="0"/>
            </a:br>
            <a:r>
              <a:rPr lang="nl-NL" sz="2700" dirty="0">
                <a:solidFill>
                  <a:srgbClr val="CCAE00"/>
                </a:solidFill>
                <a:latin typeface="Arial"/>
                <a:cs typeface="Arial"/>
              </a:rPr>
              <a:t>Werken in coalities &amp; lerende netwerken</a:t>
            </a:r>
          </a:p>
        </p:txBody>
      </p:sp>
      <p:sp>
        <p:nvSpPr>
          <p:cNvPr id="43" name="Tekstvak 42">
            <a:extLst>
              <a:ext uri="{FF2B5EF4-FFF2-40B4-BE49-F238E27FC236}">
                <a16:creationId xmlns:a16="http://schemas.microsoft.com/office/drawing/2014/main" id="{98E946B2-B4C3-06B5-5D27-19869643D564}"/>
              </a:ext>
            </a:extLst>
          </p:cNvPr>
          <p:cNvSpPr txBox="1"/>
          <p:nvPr/>
        </p:nvSpPr>
        <p:spPr>
          <a:xfrm>
            <a:off x="0" y="6471891"/>
            <a:ext cx="11926923" cy="338554"/>
          </a:xfrm>
          <a:prstGeom prst="rect">
            <a:avLst/>
          </a:prstGeom>
          <a:noFill/>
        </p:spPr>
        <p:txBody>
          <a:bodyPr wrap="square" lIns="91440" tIns="45720" rIns="91440" bIns="45720" anchor="t">
            <a:spAutoFit/>
          </a:bodyPr>
          <a:lstStyle/>
          <a:p>
            <a:pPr algn="ctr"/>
            <a:r>
              <a:rPr lang="nl-NL" sz="1600" i="1" dirty="0">
                <a:latin typeface="Arial"/>
                <a:cs typeface="Arial"/>
              </a:rPr>
              <a:t>Meer dan 250 professionals - en dat aantal groeit iedere dag - werken inmiddels samen op ons </a:t>
            </a:r>
            <a:r>
              <a:rPr lang="nl-NL" sz="1600" i="1" dirty="0">
                <a:solidFill>
                  <a:srgbClr val="18898C"/>
                </a:solidFill>
                <a:latin typeface="Arial"/>
                <a:cs typeface="Arial"/>
                <a:hlinkClick r:id="rId3">
                  <a:extLst>
                    <a:ext uri="{A12FA001-AC4F-418D-AE19-62706E023703}">
                      <ahyp:hlinkClr xmlns:ahyp="http://schemas.microsoft.com/office/drawing/2018/hyperlinkcolor" val="tx"/>
                    </a:ext>
                  </a:extLst>
                </a:hlinkClick>
              </a:rPr>
              <a:t>online samenwerkingsplatform.</a:t>
            </a:r>
            <a:endParaRPr lang="nl-NL" sz="1600" i="1" dirty="0">
              <a:solidFill>
                <a:srgbClr val="18898C"/>
              </a:solidFill>
              <a:latin typeface="Arial"/>
              <a:cs typeface="Arial"/>
            </a:endParaRPr>
          </a:p>
        </p:txBody>
      </p:sp>
      <p:pic>
        <p:nvPicPr>
          <p:cNvPr id="13" name="Afbeelding 12">
            <a:extLst>
              <a:ext uri="{FF2B5EF4-FFF2-40B4-BE49-F238E27FC236}">
                <a16:creationId xmlns:a16="http://schemas.microsoft.com/office/drawing/2014/main" id="{2416FAA2-EE02-7D22-82FA-EC85D280E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2031" y="4839920"/>
            <a:ext cx="1431415" cy="1397089"/>
          </a:xfrm>
          <a:prstGeom prst="rect">
            <a:avLst/>
          </a:prstGeom>
        </p:spPr>
      </p:pic>
      <p:pic>
        <p:nvPicPr>
          <p:cNvPr id="15" name="Afbeelding 14">
            <a:extLst>
              <a:ext uri="{FF2B5EF4-FFF2-40B4-BE49-F238E27FC236}">
                <a16:creationId xmlns:a16="http://schemas.microsoft.com/office/drawing/2014/main" id="{6BBE4C6F-73C4-C0C8-C56A-F54FEB255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487" y="2362427"/>
            <a:ext cx="1414252" cy="1400521"/>
          </a:xfrm>
          <a:prstGeom prst="rect">
            <a:avLst/>
          </a:prstGeom>
        </p:spPr>
      </p:pic>
      <p:pic>
        <p:nvPicPr>
          <p:cNvPr id="17" name="Afbeelding 16">
            <a:extLst>
              <a:ext uri="{FF2B5EF4-FFF2-40B4-BE49-F238E27FC236}">
                <a16:creationId xmlns:a16="http://schemas.microsoft.com/office/drawing/2014/main" id="{0CCC3975-BF00-2C5D-16B9-A550BDF486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2225" y="4843390"/>
            <a:ext cx="1417685" cy="1407387"/>
          </a:xfrm>
          <a:prstGeom prst="rect">
            <a:avLst/>
          </a:prstGeom>
        </p:spPr>
      </p:pic>
      <p:pic>
        <p:nvPicPr>
          <p:cNvPr id="19" name="Afbeelding 18">
            <a:extLst>
              <a:ext uri="{FF2B5EF4-FFF2-40B4-BE49-F238E27FC236}">
                <a16:creationId xmlns:a16="http://schemas.microsoft.com/office/drawing/2014/main" id="{8A0D85A4-D200-8200-F422-25FB8F12F9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0807" y="2363190"/>
            <a:ext cx="1366195" cy="1407387"/>
          </a:xfrm>
          <a:prstGeom prst="rect">
            <a:avLst/>
          </a:prstGeom>
        </p:spPr>
      </p:pic>
      <p:pic>
        <p:nvPicPr>
          <p:cNvPr id="21" name="Afbeelding 20">
            <a:extLst>
              <a:ext uri="{FF2B5EF4-FFF2-40B4-BE49-F238E27FC236}">
                <a16:creationId xmlns:a16="http://schemas.microsoft.com/office/drawing/2014/main" id="{5FD18836-FF93-1648-0BFD-D058540C9E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2748" y="2392367"/>
            <a:ext cx="1335301" cy="1349032"/>
          </a:xfrm>
          <a:prstGeom prst="rect">
            <a:avLst/>
          </a:prstGeom>
        </p:spPr>
      </p:pic>
      <p:pic>
        <p:nvPicPr>
          <p:cNvPr id="23" name="Afbeelding 22">
            <a:extLst>
              <a:ext uri="{FF2B5EF4-FFF2-40B4-BE49-F238E27FC236}">
                <a16:creationId xmlns:a16="http://schemas.microsoft.com/office/drawing/2014/main" id="{53028C39-DD07-40A5-5C12-E7363F48FD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7987" y="2389158"/>
            <a:ext cx="1403954" cy="1359330"/>
          </a:xfrm>
          <a:prstGeom prst="rect">
            <a:avLst/>
          </a:prstGeom>
        </p:spPr>
      </p:pic>
      <p:pic>
        <p:nvPicPr>
          <p:cNvPr id="25" name="Afbeelding 24">
            <a:extLst>
              <a:ext uri="{FF2B5EF4-FFF2-40B4-BE49-F238E27FC236}">
                <a16:creationId xmlns:a16="http://schemas.microsoft.com/office/drawing/2014/main" id="{D06B96FA-284B-99B2-E3ED-66A6B6F2E5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0619" y="4839557"/>
            <a:ext cx="1359330" cy="1359330"/>
          </a:xfrm>
          <a:prstGeom prst="rect">
            <a:avLst/>
          </a:prstGeom>
        </p:spPr>
      </p:pic>
      <p:sp>
        <p:nvSpPr>
          <p:cNvPr id="28" name="Tekstvak 27">
            <a:extLst>
              <a:ext uri="{FF2B5EF4-FFF2-40B4-BE49-F238E27FC236}">
                <a16:creationId xmlns:a16="http://schemas.microsoft.com/office/drawing/2014/main" id="{BAA0DA23-4E9B-438E-5C0C-A2C1DFF6C1DC}"/>
              </a:ext>
            </a:extLst>
          </p:cNvPr>
          <p:cNvSpPr txBox="1"/>
          <p:nvPr/>
        </p:nvSpPr>
        <p:spPr>
          <a:xfrm>
            <a:off x="4604651" y="1899035"/>
            <a:ext cx="2362214" cy="369332"/>
          </a:xfrm>
          <a:prstGeom prst="rect">
            <a:avLst/>
          </a:prstGeom>
          <a:noFill/>
        </p:spPr>
        <p:txBody>
          <a:bodyPr wrap="square" rtlCol="0">
            <a:spAutoFit/>
          </a:bodyPr>
          <a:lstStyle/>
          <a:p>
            <a:r>
              <a:rPr lang="nl-NL" b="1" dirty="0">
                <a:solidFill>
                  <a:srgbClr val="CCAE00"/>
                </a:solidFill>
                <a:latin typeface="Arial" panose="020B0604020202020204" pitchFamily="34" charset="0"/>
                <a:cs typeface="Arial" panose="020B0604020202020204" pitchFamily="34" charset="0"/>
              </a:rPr>
              <a:t>Laaggeletterdheid</a:t>
            </a:r>
          </a:p>
        </p:txBody>
      </p:sp>
      <p:sp>
        <p:nvSpPr>
          <p:cNvPr id="29" name="Tekstvak 28">
            <a:extLst>
              <a:ext uri="{FF2B5EF4-FFF2-40B4-BE49-F238E27FC236}">
                <a16:creationId xmlns:a16="http://schemas.microsoft.com/office/drawing/2014/main" id="{8F8619FF-905A-92DF-8E1C-E669B17947AD}"/>
              </a:ext>
            </a:extLst>
          </p:cNvPr>
          <p:cNvSpPr txBox="1"/>
          <p:nvPr/>
        </p:nvSpPr>
        <p:spPr>
          <a:xfrm>
            <a:off x="706892" y="1908133"/>
            <a:ext cx="2362214" cy="369332"/>
          </a:xfrm>
          <a:prstGeom prst="rect">
            <a:avLst/>
          </a:prstGeom>
          <a:noFill/>
        </p:spPr>
        <p:txBody>
          <a:bodyPr wrap="square" rtlCol="0">
            <a:spAutoFit/>
          </a:bodyPr>
          <a:lstStyle/>
          <a:p>
            <a:r>
              <a:rPr lang="nl-NL" b="1" dirty="0">
                <a:solidFill>
                  <a:srgbClr val="CCAE00"/>
                </a:solidFill>
                <a:latin typeface="Arial" panose="020B0604020202020204" pitchFamily="34" charset="0"/>
                <a:cs typeface="Arial" panose="020B0604020202020204" pitchFamily="34" charset="0"/>
              </a:rPr>
              <a:t>Gezond leven</a:t>
            </a:r>
          </a:p>
        </p:txBody>
      </p:sp>
      <p:sp>
        <p:nvSpPr>
          <p:cNvPr id="30" name="Tekstvak 29">
            <a:extLst>
              <a:ext uri="{FF2B5EF4-FFF2-40B4-BE49-F238E27FC236}">
                <a16:creationId xmlns:a16="http://schemas.microsoft.com/office/drawing/2014/main" id="{941FED0E-268D-2E43-5286-81DB7AFDEBF1}"/>
              </a:ext>
            </a:extLst>
          </p:cNvPr>
          <p:cNvSpPr txBox="1"/>
          <p:nvPr/>
        </p:nvSpPr>
        <p:spPr>
          <a:xfrm>
            <a:off x="468767" y="4434726"/>
            <a:ext cx="2576876" cy="369332"/>
          </a:xfrm>
          <a:prstGeom prst="rect">
            <a:avLst/>
          </a:prstGeom>
          <a:noFill/>
        </p:spPr>
        <p:txBody>
          <a:bodyPr wrap="square" rtlCol="0">
            <a:spAutoFit/>
          </a:bodyPr>
          <a:lstStyle/>
          <a:p>
            <a:r>
              <a:rPr lang="nl-NL" b="1" dirty="0">
                <a:solidFill>
                  <a:srgbClr val="CCAE00"/>
                </a:solidFill>
                <a:latin typeface="Arial" panose="020B0604020202020204" pitchFamily="34" charset="0"/>
                <a:cs typeface="Arial" panose="020B0604020202020204" pitchFamily="34" charset="0"/>
              </a:rPr>
              <a:t>Mentale gezondheid</a:t>
            </a:r>
          </a:p>
        </p:txBody>
      </p:sp>
      <p:sp>
        <p:nvSpPr>
          <p:cNvPr id="31" name="Tekstvak 30">
            <a:extLst>
              <a:ext uri="{FF2B5EF4-FFF2-40B4-BE49-F238E27FC236}">
                <a16:creationId xmlns:a16="http://schemas.microsoft.com/office/drawing/2014/main" id="{7F245AEC-0DF6-16EF-F1BF-D597A63D8013}"/>
              </a:ext>
            </a:extLst>
          </p:cNvPr>
          <p:cNvSpPr txBox="1"/>
          <p:nvPr/>
        </p:nvSpPr>
        <p:spPr>
          <a:xfrm>
            <a:off x="3068764" y="4436227"/>
            <a:ext cx="2576876" cy="369332"/>
          </a:xfrm>
          <a:prstGeom prst="rect">
            <a:avLst/>
          </a:prstGeom>
          <a:noFill/>
        </p:spPr>
        <p:txBody>
          <a:bodyPr wrap="square" rtlCol="0">
            <a:spAutoFit/>
          </a:bodyPr>
          <a:lstStyle/>
          <a:p>
            <a:r>
              <a:rPr lang="nl-NL" b="1" dirty="0">
                <a:solidFill>
                  <a:srgbClr val="CCAE00"/>
                </a:solidFill>
                <a:latin typeface="Arial" panose="020B0604020202020204" pitchFamily="34" charset="0"/>
                <a:cs typeface="Arial" panose="020B0604020202020204" pitchFamily="34" charset="0"/>
              </a:rPr>
              <a:t>Financieel Fit Fryslân</a:t>
            </a:r>
          </a:p>
        </p:txBody>
      </p:sp>
      <p:sp>
        <p:nvSpPr>
          <p:cNvPr id="32" name="Tekstvak 31">
            <a:extLst>
              <a:ext uri="{FF2B5EF4-FFF2-40B4-BE49-F238E27FC236}">
                <a16:creationId xmlns:a16="http://schemas.microsoft.com/office/drawing/2014/main" id="{B163D29F-B1F8-3D66-E96D-6D79DC643688}"/>
              </a:ext>
            </a:extLst>
          </p:cNvPr>
          <p:cNvSpPr txBox="1"/>
          <p:nvPr/>
        </p:nvSpPr>
        <p:spPr>
          <a:xfrm>
            <a:off x="2621191" y="1908133"/>
            <a:ext cx="2576876" cy="369332"/>
          </a:xfrm>
          <a:prstGeom prst="rect">
            <a:avLst/>
          </a:prstGeom>
          <a:noFill/>
        </p:spPr>
        <p:txBody>
          <a:bodyPr wrap="square" rtlCol="0">
            <a:spAutoFit/>
          </a:bodyPr>
          <a:lstStyle/>
          <a:p>
            <a:r>
              <a:rPr lang="nl-NL" b="1" dirty="0">
                <a:solidFill>
                  <a:srgbClr val="CCAE00"/>
                </a:solidFill>
                <a:latin typeface="Arial" panose="020B0604020202020204" pitchFamily="34" charset="0"/>
                <a:cs typeface="Arial" panose="020B0604020202020204" pitchFamily="34" charset="0"/>
              </a:rPr>
              <a:t>Ouderschap</a:t>
            </a:r>
          </a:p>
        </p:txBody>
      </p:sp>
      <p:sp>
        <p:nvSpPr>
          <p:cNvPr id="33" name="Tekstvak 32">
            <a:extLst>
              <a:ext uri="{FF2B5EF4-FFF2-40B4-BE49-F238E27FC236}">
                <a16:creationId xmlns:a16="http://schemas.microsoft.com/office/drawing/2014/main" id="{DE1BAF8C-4F69-E9E8-AEA8-55DE3F67BDB1}"/>
              </a:ext>
            </a:extLst>
          </p:cNvPr>
          <p:cNvSpPr txBox="1"/>
          <p:nvPr/>
        </p:nvSpPr>
        <p:spPr>
          <a:xfrm>
            <a:off x="7123932" y="1905799"/>
            <a:ext cx="2362214" cy="369332"/>
          </a:xfrm>
          <a:prstGeom prst="rect">
            <a:avLst/>
          </a:prstGeom>
          <a:noFill/>
        </p:spPr>
        <p:txBody>
          <a:bodyPr wrap="square" rtlCol="0">
            <a:spAutoFit/>
          </a:bodyPr>
          <a:lstStyle/>
          <a:p>
            <a:r>
              <a:rPr lang="nl-NL" b="1" dirty="0">
                <a:solidFill>
                  <a:srgbClr val="CCAE00"/>
                </a:solidFill>
                <a:latin typeface="Arial" panose="020B0604020202020204" pitchFamily="34" charset="0"/>
                <a:cs typeface="Arial" panose="020B0604020202020204" pitchFamily="34" charset="0"/>
              </a:rPr>
              <a:t>Participatie</a:t>
            </a:r>
          </a:p>
        </p:txBody>
      </p:sp>
      <p:sp>
        <p:nvSpPr>
          <p:cNvPr id="34" name="Tekstvak 33">
            <a:extLst>
              <a:ext uri="{FF2B5EF4-FFF2-40B4-BE49-F238E27FC236}">
                <a16:creationId xmlns:a16="http://schemas.microsoft.com/office/drawing/2014/main" id="{39B350E3-AD7D-A031-795D-123D85E2191E}"/>
              </a:ext>
            </a:extLst>
          </p:cNvPr>
          <p:cNvSpPr txBox="1"/>
          <p:nvPr/>
        </p:nvSpPr>
        <p:spPr>
          <a:xfrm>
            <a:off x="6247447" y="4417177"/>
            <a:ext cx="3002089" cy="369332"/>
          </a:xfrm>
          <a:prstGeom prst="rect">
            <a:avLst/>
          </a:prstGeom>
          <a:noFill/>
        </p:spPr>
        <p:txBody>
          <a:bodyPr wrap="square" rtlCol="0">
            <a:spAutoFit/>
          </a:bodyPr>
          <a:lstStyle/>
          <a:p>
            <a:r>
              <a:rPr lang="nl-NL" b="1" dirty="0">
                <a:solidFill>
                  <a:srgbClr val="CCAE00"/>
                </a:solidFill>
                <a:latin typeface="Arial" panose="020B0604020202020204" pitchFamily="34" charset="0"/>
                <a:cs typeface="Arial" panose="020B0604020202020204" pitchFamily="34" charset="0"/>
              </a:rPr>
              <a:t>Gezonde Leefomgeving</a:t>
            </a:r>
          </a:p>
        </p:txBody>
      </p:sp>
      <p:sp>
        <p:nvSpPr>
          <p:cNvPr id="35" name="Tekstvak 34">
            <a:extLst>
              <a:ext uri="{FF2B5EF4-FFF2-40B4-BE49-F238E27FC236}">
                <a16:creationId xmlns:a16="http://schemas.microsoft.com/office/drawing/2014/main" id="{62DACA3C-B8AC-D8F9-8124-3F0077267519}"/>
              </a:ext>
            </a:extLst>
          </p:cNvPr>
          <p:cNvSpPr txBox="1"/>
          <p:nvPr/>
        </p:nvSpPr>
        <p:spPr>
          <a:xfrm>
            <a:off x="9484012" y="1901811"/>
            <a:ext cx="2707987" cy="369332"/>
          </a:xfrm>
          <a:prstGeom prst="rect">
            <a:avLst/>
          </a:prstGeom>
          <a:noFill/>
        </p:spPr>
        <p:txBody>
          <a:bodyPr wrap="square" rtlCol="0">
            <a:spAutoFit/>
          </a:bodyPr>
          <a:lstStyle/>
          <a:p>
            <a:r>
              <a:rPr lang="nl-NL" b="1" dirty="0">
                <a:solidFill>
                  <a:srgbClr val="CCAE00"/>
                </a:solidFill>
                <a:latin typeface="Arial" panose="020B0604020202020204" pitchFamily="34" charset="0"/>
                <a:cs typeface="Arial" panose="020B0604020202020204" pitchFamily="34" charset="0"/>
              </a:rPr>
              <a:t>Positieve gezondheid</a:t>
            </a:r>
          </a:p>
        </p:txBody>
      </p:sp>
      <p:sp>
        <p:nvSpPr>
          <p:cNvPr id="36" name="Tekstvak 35">
            <a:extLst>
              <a:ext uri="{FF2B5EF4-FFF2-40B4-BE49-F238E27FC236}">
                <a16:creationId xmlns:a16="http://schemas.microsoft.com/office/drawing/2014/main" id="{BB9B2584-C668-918E-22AD-3F45A76646A0}"/>
              </a:ext>
            </a:extLst>
          </p:cNvPr>
          <p:cNvSpPr txBox="1"/>
          <p:nvPr/>
        </p:nvSpPr>
        <p:spPr>
          <a:xfrm>
            <a:off x="9581396" y="4416624"/>
            <a:ext cx="2661417" cy="369332"/>
          </a:xfrm>
          <a:prstGeom prst="rect">
            <a:avLst/>
          </a:prstGeom>
          <a:noFill/>
        </p:spPr>
        <p:txBody>
          <a:bodyPr wrap="square" rtlCol="0">
            <a:spAutoFit/>
          </a:bodyPr>
          <a:lstStyle/>
          <a:p>
            <a:r>
              <a:rPr lang="nl-NL" b="1" dirty="0">
                <a:solidFill>
                  <a:srgbClr val="CCAE00"/>
                </a:solidFill>
                <a:latin typeface="Arial" panose="020B0604020202020204" pitchFamily="34" charset="0"/>
                <a:cs typeface="Arial" panose="020B0604020202020204" pitchFamily="34" charset="0"/>
              </a:rPr>
              <a:t>Integrale wijkaanpak</a:t>
            </a:r>
          </a:p>
        </p:txBody>
      </p:sp>
      <p:pic>
        <p:nvPicPr>
          <p:cNvPr id="40" name="Afbeelding 39">
            <a:extLst>
              <a:ext uri="{FF2B5EF4-FFF2-40B4-BE49-F238E27FC236}">
                <a16:creationId xmlns:a16="http://schemas.microsoft.com/office/drawing/2014/main" id="{26A4EE80-0EB9-6860-C9A2-660497D745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12237" y="2391816"/>
            <a:ext cx="1480086" cy="1425268"/>
          </a:xfrm>
          <a:prstGeom prst="rect">
            <a:avLst/>
          </a:prstGeom>
        </p:spPr>
      </p:pic>
      <p:pic>
        <p:nvPicPr>
          <p:cNvPr id="41" name="Afbeelding 40">
            <a:extLst>
              <a:ext uri="{FF2B5EF4-FFF2-40B4-BE49-F238E27FC236}">
                <a16:creationId xmlns:a16="http://schemas.microsoft.com/office/drawing/2014/main" id="{A661E014-7247-EE78-3E4C-EBCE60E73D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96150" y="4836808"/>
            <a:ext cx="1480086" cy="1425268"/>
          </a:xfrm>
          <a:prstGeom prst="rect">
            <a:avLst/>
          </a:prstGeom>
        </p:spPr>
      </p:pic>
    </p:spTree>
    <p:extLst>
      <p:ext uri="{BB962C8B-B14F-4D97-AF65-F5344CB8AC3E}">
        <p14:creationId xmlns:p14="http://schemas.microsoft.com/office/powerpoint/2010/main" val="168688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32C9D24-DC87-4D50-B750-BF6A1C3285DC}"/>
              </a:ext>
            </a:extLst>
          </p:cNvPr>
          <p:cNvSpPr>
            <a:spLocks noGrp="1"/>
          </p:cNvSpPr>
          <p:nvPr>
            <p:ph type="title"/>
          </p:nvPr>
        </p:nvSpPr>
        <p:spPr>
          <a:xfrm>
            <a:off x="689317" y="576143"/>
            <a:ext cx="8997017" cy="844696"/>
          </a:xfrm>
        </p:spPr>
        <p:txBody>
          <a:bodyPr>
            <a:normAutofit/>
          </a:bodyPr>
          <a:lstStyle/>
          <a:p>
            <a:r>
              <a:rPr lang="nl-NL" dirty="0">
                <a:latin typeface="Arial"/>
                <a:cs typeface="Arial"/>
              </a:rPr>
              <a:t>Waar kun je aan denken?</a:t>
            </a:r>
            <a:endParaRPr lang="nl-NL" dirty="0"/>
          </a:p>
        </p:txBody>
      </p:sp>
      <p:sp>
        <p:nvSpPr>
          <p:cNvPr id="6" name="Tekstballon: ovaal 5">
            <a:extLst>
              <a:ext uri="{FF2B5EF4-FFF2-40B4-BE49-F238E27FC236}">
                <a16:creationId xmlns:a16="http://schemas.microsoft.com/office/drawing/2014/main" id="{0B8E984C-C7A7-4352-A56B-92CA429FAD1F}"/>
              </a:ext>
            </a:extLst>
          </p:cNvPr>
          <p:cNvSpPr/>
          <p:nvPr/>
        </p:nvSpPr>
        <p:spPr>
          <a:xfrm flipH="1">
            <a:off x="1290988" y="1942249"/>
            <a:ext cx="3978585" cy="1780248"/>
          </a:xfrm>
          <a:prstGeom prst="wedgeEllipseCallout">
            <a:avLst/>
          </a:prstGeom>
          <a:noFill/>
          <a:ln w="28575">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603EE1D4-F0E9-4D47-A6ED-F8B53D12A2A1}"/>
              </a:ext>
            </a:extLst>
          </p:cNvPr>
          <p:cNvSpPr txBox="1"/>
          <p:nvPr/>
        </p:nvSpPr>
        <p:spPr>
          <a:xfrm>
            <a:off x="1352826" y="2472016"/>
            <a:ext cx="37816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18898C"/>
                </a:solidFill>
                <a:latin typeface="Arial"/>
                <a:cs typeface="Arial"/>
              </a:rPr>
              <a:t>Innovatieve oplossingen voor een probleem</a:t>
            </a:r>
          </a:p>
        </p:txBody>
      </p:sp>
      <p:sp>
        <p:nvSpPr>
          <p:cNvPr id="9" name="Tekstballon: ovaal 8">
            <a:extLst>
              <a:ext uri="{FF2B5EF4-FFF2-40B4-BE49-F238E27FC236}">
                <a16:creationId xmlns:a16="http://schemas.microsoft.com/office/drawing/2014/main" id="{D950CD45-BAB2-4630-BF6B-E5D9F0F66D09}"/>
              </a:ext>
            </a:extLst>
          </p:cNvPr>
          <p:cNvSpPr/>
          <p:nvPr/>
        </p:nvSpPr>
        <p:spPr>
          <a:xfrm rot="4860000" flipH="1">
            <a:off x="7713632" y="846955"/>
            <a:ext cx="1773507" cy="4153909"/>
          </a:xfrm>
          <a:prstGeom prst="wedgeEllipseCallout">
            <a:avLst/>
          </a:prstGeom>
          <a:noFill/>
          <a:ln w="28575">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46054CE9-30D8-441C-A939-6E6498506AD7}"/>
              </a:ext>
            </a:extLst>
          </p:cNvPr>
          <p:cNvSpPr txBox="1"/>
          <p:nvPr/>
        </p:nvSpPr>
        <p:spPr>
          <a:xfrm>
            <a:off x="6825823" y="2598003"/>
            <a:ext cx="35491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18898C"/>
                </a:solidFill>
                <a:latin typeface="Arial"/>
                <a:cs typeface="Arial"/>
              </a:rPr>
              <a:t>Op zoek naar kennis</a:t>
            </a:r>
            <a:br>
              <a:rPr lang="nl-NL" sz="2400" b="1" dirty="0">
                <a:solidFill>
                  <a:srgbClr val="18898C"/>
                </a:solidFill>
                <a:latin typeface="Arial"/>
                <a:cs typeface="Arial"/>
              </a:rPr>
            </a:br>
            <a:endParaRPr lang="nl-NL" sz="2400" b="1" dirty="0">
              <a:solidFill>
                <a:srgbClr val="18898C"/>
              </a:solidFill>
              <a:latin typeface="Arial"/>
              <a:cs typeface="Arial"/>
            </a:endParaRPr>
          </a:p>
        </p:txBody>
      </p:sp>
      <p:sp>
        <p:nvSpPr>
          <p:cNvPr id="11" name="Tekstballon: ovaal 10">
            <a:extLst>
              <a:ext uri="{FF2B5EF4-FFF2-40B4-BE49-F238E27FC236}">
                <a16:creationId xmlns:a16="http://schemas.microsoft.com/office/drawing/2014/main" id="{00ED4719-35F1-407B-BAC3-FFC07CE2C2BE}"/>
              </a:ext>
            </a:extLst>
          </p:cNvPr>
          <p:cNvSpPr/>
          <p:nvPr/>
        </p:nvSpPr>
        <p:spPr>
          <a:xfrm rot="11040000" flipH="1">
            <a:off x="3826374" y="4441641"/>
            <a:ext cx="4019045" cy="1948831"/>
          </a:xfrm>
          <a:prstGeom prst="wedgeEllipseCallout">
            <a:avLst/>
          </a:prstGeom>
          <a:noFill/>
          <a:ln w="28575">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9AE8B5BB-9897-43BB-9E4B-9F6055215325}"/>
              </a:ext>
            </a:extLst>
          </p:cNvPr>
          <p:cNvSpPr txBox="1"/>
          <p:nvPr/>
        </p:nvSpPr>
        <p:spPr>
          <a:xfrm>
            <a:off x="3877607" y="5204517"/>
            <a:ext cx="371260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18898C"/>
                </a:solidFill>
                <a:latin typeface="Arial"/>
                <a:cs typeface="Arial"/>
              </a:rPr>
              <a:t>Procesverbetering</a:t>
            </a:r>
            <a:br>
              <a:rPr lang="nl-NL" sz="2400" b="1" dirty="0">
                <a:solidFill>
                  <a:srgbClr val="18898C"/>
                </a:solidFill>
                <a:latin typeface="Arial"/>
                <a:cs typeface="Arial"/>
              </a:rPr>
            </a:br>
            <a:endParaRPr lang="nl-NL" sz="2400" b="1" dirty="0">
              <a:solidFill>
                <a:srgbClr val="18898C"/>
              </a:solidFill>
              <a:latin typeface="Arial"/>
              <a:cs typeface="Arial"/>
            </a:endParaRPr>
          </a:p>
        </p:txBody>
      </p:sp>
    </p:spTree>
    <p:extLst>
      <p:ext uri="{BB962C8B-B14F-4D97-AF65-F5344CB8AC3E}">
        <p14:creationId xmlns:p14="http://schemas.microsoft.com/office/powerpoint/2010/main" val="413195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32C9D24-DC87-4D50-B750-BF6A1C3285DC}"/>
              </a:ext>
            </a:extLst>
          </p:cNvPr>
          <p:cNvSpPr>
            <a:spLocks noGrp="1"/>
          </p:cNvSpPr>
          <p:nvPr>
            <p:ph type="title"/>
          </p:nvPr>
        </p:nvSpPr>
        <p:spPr>
          <a:xfrm>
            <a:off x="689317" y="576143"/>
            <a:ext cx="8997017" cy="844696"/>
          </a:xfrm>
        </p:spPr>
        <p:txBody>
          <a:bodyPr>
            <a:normAutofit/>
          </a:bodyPr>
          <a:lstStyle/>
          <a:p>
            <a:r>
              <a:rPr lang="nl-NL" dirty="0">
                <a:latin typeface="Arial"/>
                <a:cs typeface="Arial"/>
              </a:rPr>
              <a:t>Het programma</a:t>
            </a:r>
            <a:endParaRPr lang="nl-NL" dirty="0"/>
          </a:p>
        </p:txBody>
      </p:sp>
      <p:sp>
        <p:nvSpPr>
          <p:cNvPr id="5" name="Tijdelijke aanduiding voor inhoud 4">
            <a:extLst>
              <a:ext uri="{FF2B5EF4-FFF2-40B4-BE49-F238E27FC236}">
                <a16:creationId xmlns:a16="http://schemas.microsoft.com/office/drawing/2014/main" id="{73E6A1EE-6D2A-4E92-830F-3A7952ACFFCF}"/>
              </a:ext>
            </a:extLst>
          </p:cNvPr>
          <p:cNvSpPr>
            <a:spLocks noGrp="1"/>
          </p:cNvSpPr>
          <p:nvPr>
            <p:ph idx="1"/>
          </p:nvPr>
        </p:nvSpPr>
        <p:spPr>
          <a:xfrm>
            <a:off x="689317" y="1615670"/>
            <a:ext cx="11502683" cy="5025762"/>
          </a:xfrm>
        </p:spPr>
        <p:txBody>
          <a:bodyPr vert="horz" lIns="91440" tIns="45720" rIns="91440" bIns="45720" rtlCol="0" anchor="t">
            <a:normAutofit/>
          </a:bodyPr>
          <a:lstStyle/>
          <a:p>
            <a:pPr marL="0" indent="0">
              <a:buNone/>
            </a:pPr>
            <a:r>
              <a:rPr lang="nl-NL" dirty="0"/>
              <a:t>13:00 uur     Inloop</a:t>
            </a:r>
            <a:br>
              <a:rPr lang="nl-NL" dirty="0"/>
            </a:br>
            <a:br>
              <a:rPr lang="nl-NL" dirty="0"/>
            </a:br>
            <a:r>
              <a:rPr lang="nl-NL" dirty="0"/>
              <a:t>13:30 uur     Opening </a:t>
            </a:r>
            <a:br>
              <a:rPr lang="nl-NL" dirty="0"/>
            </a:br>
            <a:br>
              <a:rPr lang="nl-NL" dirty="0"/>
            </a:br>
            <a:r>
              <a:rPr lang="nl-NL" dirty="0"/>
              <a:t>13:35 uur     Introductie vanuit onderwijs/onderzoek/kennisagenda FPA</a:t>
            </a:r>
            <a:br>
              <a:rPr lang="nl-NL" dirty="0"/>
            </a:br>
            <a:br>
              <a:rPr lang="nl-NL" dirty="0"/>
            </a:br>
            <a:r>
              <a:rPr lang="nl-NL" dirty="0"/>
              <a:t>14:15 uur     Brainstormgroep ronde 1 met diverse deelnemers</a:t>
            </a:r>
            <a:br>
              <a:rPr lang="nl-NL" dirty="0"/>
            </a:br>
            <a:br>
              <a:rPr lang="nl-NL" dirty="0"/>
            </a:br>
            <a:r>
              <a:rPr lang="nl-NL" dirty="0"/>
              <a:t>15:00 uur     Pauze en korte reflectie </a:t>
            </a:r>
            <a:br>
              <a:rPr lang="nl-NL" dirty="0"/>
            </a:br>
            <a:br>
              <a:rPr lang="nl-NL" dirty="0"/>
            </a:br>
            <a:r>
              <a:rPr lang="nl-NL" dirty="0"/>
              <a:t>15:15 uur     Brainstormgroep ronde 2 met diverse deelnemers</a:t>
            </a:r>
            <a:br>
              <a:rPr lang="nl-NL" dirty="0"/>
            </a:br>
            <a:br>
              <a:rPr lang="nl-NL" dirty="0"/>
            </a:br>
            <a:r>
              <a:rPr lang="nl-NL" dirty="0"/>
              <a:t>16:00 uur     Terugkoppeling en reflectie</a:t>
            </a:r>
            <a:br>
              <a:rPr lang="nl-NL" dirty="0"/>
            </a:br>
            <a:br>
              <a:rPr lang="nl-NL" dirty="0"/>
            </a:br>
            <a:r>
              <a:rPr lang="nl-NL" dirty="0"/>
              <a:t>16:30 uur     Afsluiting</a:t>
            </a:r>
          </a:p>
        </p:txBody>
      </p:sp>
    </p:spTree>
    <p:extLst>
      <p:ext uri="{BB962C8B-B14F-4D97-AF65-F5344CB8AC3E}">
        <p14:creationId xmlns:p14="http://schemas.microsoft.com/office/powerpoint/2010/main" val="1975906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32C9D24-DC87-4D50-B750-BF6A1C3285DC}"/>
              </a:ext>
            </a:extLst>
          </p:cNvPr>
          <p:cNvSpPr>
            <a:spLocks noGrp="1"/>
          </p:cNvSpPr>
          <p:nvPr>
            <p:ph type="title"/>
          </p:nvPr>
        </p:nvSpPr>
        <p:spPr>
          <a:xfrm>
            <a:off x="689317" y="576143"/>
            <a:ext cx="8997017" cy="844696"/>
          </a:xfrm>
        </p:spPr>
        <p:txBody>
          <a:bodyPr>
            <a:normAutofit/>
          </a:bodyPr>
          <a:lstStyle/>
          <a:p>
            <a:r>
              <a:rPr lang="nl-NL" dirty="0">
                <a:latin typeface="Arial"/>
                <a:cs typeface="Arial"/>
              </a:rPr>
              <a:t>Voorbeelden van vorig jaar</a:t>
            </a:r>
            <a:endParaRPr lang="nl-NL" dirty="0"/>
          </a:p>
        </p:txBody>
      </p:sp>
      <p:sp>
        <p:nvSpPr>
          <p:cNvPr id="6" name="Tekstballon: ovaal 5">
            <a:extLst>
              <a:ext uri="{FF2B5EF4-FFF2-40B4-BE49-F238E27FC236}">
                <a16:creationId xmlns:a16="http://schemas.microsoft.com/office/drawing/2014/main" id="{0B8E984C-C7A7-4352-A56B-92CA429FAD1F}"/>
              </a:ext>
            </a:extLst>
          </p:cNvPr>
          <p:cNvSpPr/>
          <p:nvPr/>
        </p:nvSpPr>
        <p:spPr>
          <a:xfrm flipH="1">
            <a:off x="1254370" y="2099058"/>
            <a:ext cx="3978585" cy="1780248"/>
          </a:xfrm>
          <a:prstGeom prst="wedgeEllipseCallout">
            <a:avLst/>
          </a:prstGeom>
          <a:noFill/>
          <a:ln w="28575">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603EE1D4-F0E9-4D47-A6ED-F8B53D12A2A1}"/>
              </a:ext>
            </a:extLst>
          </p:cNvPr>
          <p:cNvSpPr txBox="1"/>
          <p:nvPr/>
        </p:nvSpPr>
        <p:spPr>
          <a:xfrm>
            <a:off x="1352826" y="2472016"/>
            <a:ext cx="37816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18898C"/>
                </a:solidFill>
                <a:latin typeface="Arial"/>
                <a:cs typeface="Arial"/>
              </a:rPr>
              <a:t>Hoe borgen we integraal werken in en extern?</a:t>
            </a:r>
          </a:p>
        </p:txBody>
      </p:sp>
      <p:sp>
        <p:nvSpPr>
          <p:cNvPr id="9" name="Tekstballon: ovaal 8">
            <a:extLst>
              <a:ext uri="{FF2B5EF4-FFF2-40B4-BE49-F238E27FC236}">
                <a16:creationId xmlns:a16="http://schemas.microsoft.com/office/drawing/2014/main" id="{D950CD45-BAB2-4630-BF6B-E5D9F0F66D09}"/>
              </a:ext>
            </a:extLst>
          </p:cNvPr>
          <p:cNvSpPr/>
          <p:nvPr/>
        </p:nvSpPr>
        <p:spPr>
          <a:xfrm rot="4860000" flipH="1">
            <a:off x="7824155" y="810559"/>
            <a:ext cx="1773507" cy="4153909"/>
          </a:xfrm>
          <a:prstGeom prst="wedgeEllipseCallout">
            <a:avLst/>
          </a:prstGeom>
          <a:noFill/>
          <a:ln w="28575">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46054CE9-30D8-441C-A939-6E6498506AD7}"/>
              </a:ext>
            </a:extLst>
          </p:cNvPr>
          <p:cNvSpPr txBox="1"/>
          <p:nvPr/>
        </p:nvSpPr>
        <p:spPr>
          <a:xfrm>
            <a:off x="6936346" y="2241415"/>
            <a:ext cx="354912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18898C"/>
                </a:solidFill>
                <a:latin typeface="Arial"/>
                <a:cs typeface="Arial"/>
              </a:rPr>
              <a:t>Hoe kunnen beter inzichtelijk maken wat preventie oplevert</a:t>
            </a:r>
            <a:br>
              <a:rPr lang="nl-NL" sz="2400" b="1" dirty="0">
                <a:solidFill>
                  <a:srgbClr val="18898C"/>
                </a:solidFill>
                <a:latin typeface="Arial"/>
                <a:cs typeface="Arial"/>
              </a:rPr>
            </a:br>
            <a:endParaRPr lang="nl-NL" sz="2400" b="1" dirty="0">
              <a:solidFill>
                <a:srgbClr val="18898C"/>
              </a:solidFill>
              <a:latin typeface="Arial"/>
              <a:cs typeface="Arial"/>
            </a:endParaRPr>
          </a:p>
        </p:txBody>
      </p:sp>
      <p:sp>
        <p:nvSpPr>
          <p:cNvPr id="11" name="Tekstballon: ovaal 10">
            <a:extLst>
              <a:ext uri="{FF2B5EF4-FFF2-40B4-BE49-F238E27FC236}">
                <a16:creationId xmlns:a16="http://schemas.microsoft.com/office/drawing/2014/main" id="{00ED4719-35F1-407B-BAC3-FFC07CE2C2BE}"/>
              </a:ext>
            </a:extLst>
          </p:cNvPr>
          <p:cNvSpPr/>
          <p:nvPr/>
        </p:nvSpPr>
        <p:spPr>
          <a:xfrm rot="11040000" flipH="1">
            <a:off x="3945126" y="4599018"/>
            <a:ext cx="4019045" cy="1948831"/>
          </a:xfrm>
          <a:prstGeom prst="wedgeEllipseCallout">
            <a:avLst/>
          </a:prstGeom>
          <a:noFill/>
          <a:ln w="28575">
            <a:solidFill>
              <a:srgbClr val="CCA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vak 11">
            <a:extLst>
              <a:ext uri="{FF2B5EF4-FFF2-40B4-BE49-F238E27FC236}">
                <a16:creationId xmlns:a16="http://schemas.microsoft.com/office/drawing/2014/main" id="{9AE8B5BB-9897-43BB-9E4B-9F6055215325}"/>
              </a:ext>
            </a:extLst>
          </p:cNvPr>
          <p:cNvSpPr txBox="1"/>
          <p:nvPr/>
        </p:nvSpPr>
        <p:spPr>
          <a:xfrm>
            <a:off x="3979595" y="4958616"/>
            <a:ext cx="371260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400" b="1" dirty="0">
                <a:solidFill>
                  <a:srgbClr val="18898C"/>
                </a:solidFill>
                <a:latin typeface="Arial"/>
                <a:cs typeface="Arial"/>
              </a:rPr>
              <a:t>Hoe geven we kwetsbare inwoners een stem?</a:t>
            </a:r>
            <a:br>
              <a:rPr lang="nl-NL" sz="2400" b="1" dirty="0">
                <a:solidFill>
                  <a:srgbClr val="18898C"/>
                </a:solidFill>
                <a:latin typeface="Arial"/>
                <a:cs typeface="Arial"/>
              </a:rPr>
            </a:br>
            <a:endParaRPr lang="nl-NL" sz="2400" b="1" dirty="0">
              <a:solidFill>
                <a:srgbClr val="18898C"/>
              </a:solidFill>
              <a:latin typeface="Arial"/>
              <a:cs typeface="Arial"/>
            </a:endParaRPr>
          </a:p>
        </p:txBody>
      </p:sp>
    </p:spTree>
    <p:extLst>
      <p:ext uri="{BB962C8B-B14F-4D97-AF65-F5344CB8AC3E}">
        <p14:creationId xmlns:p14="http://schemas.microsoft.com/office/powerpoint/2010/main" val="2211835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07691-E0F3-EB15-6951-DE899EF77C69}"/>
              </a:ext>
            </a:extLst>
          </p:cNvPr>
          <p:cNvSpPr>
            <a:spLocks noGrp="1"/>
          </p:cNvSpPr>
          <p:nvPr>
            <p:ph type="title"/>
          </p:nvPr>
        </p:nvSpPr>
        <p:spPr>
          <a:xfrm>
            <a:off x="689317" y="576143"/>
            <a:ext cx="8673710" cy="844696"/>
          </a:xfrm>
        </p:spPr>
        <p:txBody>
          <a:bodyPr anchor="ctr">
            <a:normAutofit/>
          </a:bodyPr>
          <a:lstStyle/>
          <a:p>
            <a:r>
              <a:rPr lang="nl-NL" dirty="0"/>
              <a:t>Aan de slag!</a:t>
            </a:r>
          </a:p>
        </p:txBody>
      </p:sp>
      <p:pic>
        <p:nvPicPr>
          <p:cNvPr id="5" name="Tijdelijke aanduiding voor inhoud 4" descr="Afbeelding met tekst, vectorafbeeldingen">
            <a:extLst>
              <a:ext uri="{FF2B5EF4-FFF2-40B4-BE49-F238E27FC236}">
                <a16:creationId xmlns:a16="http://schemas.microsoft.com/office/drawing/2014/main" id="{3900CE3C-80A5-F04C-8606-C1EEE4B70F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8836" y="1687224"/>
            <a:ext cx="4928653" cy="4041496"/>
          </a:xfrm>
          <a:noFill/>
        </p:spPr>
      </p:pic>
    </p:spTree>
    <p:extLst>
      <p:ext uri="{BB962C8B-B14F-4D97-AF65-F5344CB8AC3E}">
        <p14:creationId xmlns:p14="http://schemas.microsoft.com/office/powerpoint/2010/main" val="4166853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32C9D24-DC87-4D50-B750-BF6A1C3285DC}"/>
              </a:ext>
            </a:extLst>
          </p:cNvPr>
          <p:cNvSpPr>
            <a:spLocks noGrp="1"/>
          </p:cNvSpPr>
          <p:nvPr>
            <p:ph type="title"/>
          </p:nvPr>
        </p:nvSpPr>
        <p:spPr>
          <a:xfrm>
            <a:off x="689317" y="576143"/>
            <a:ext cx="8997017" cy="844696"/>
          </a:xfrm>
        </p:spPr>
        <p:txBody>
          <a:bodyPr>
            <a:normAutofit/>
          </a:bodyPr>
          <a:lstStyle/>
          <a:p>
            <a:r>
              <a:rPr lang="nl-NL" dirty="0">
                <a:latin typeface="Arial"/>
                <a:cs typeface="Arial"/>
              </a:rPr>
              <a:t>Terugkoppeling en reflectie</a:t>
            </a:r>
            <a:endParaRPr lang="nl-NL" dirty="0"/>
          </a:p>
        </p:txBody>
      </p:sp>
      <p:sp>
        <p:nvSpPr>
          <p:cNvPr id="5" name="Tijdelijke aanduiding voor inhoud 4">
            <a:extLst>
              <a:ext uri="{FF2B5EF4-FFF2-40B4-BE49-F238E27FC236}">
                <a16:creationId xmlns:a16="http://schemas.microsoft.com/office/drawing/2014/main" id="{73E6A1EE-6D2A-4E92-830F-3A7952ACFFCF}"/>
              </a:ext>
            </a:extLst>
          </p:cNvPr>
          <p:cNvSpPr>
            <a:spLocks noGrp="1"/>
          </p:cNvSpPr>
          <p:nvPr>
            <p:ph idx="1"/>
          </p:nvPr>
        </p:nvSpPr>
        <p:spPr>
          <a:xfrm>
            <a:off x="689317" y="2034283"/>
            <a:ext cx="11502683" cy="4715838"/>
          </a:xfrm>
        </p:spPr>
        <p:txBody>
          <a:bodyPr vert="horz" lIns="91440" tIns="45720" rIns="91440" bIns="45720" rtlCol="0" anchor="t">
            <a:normAutofit/>
          </a:bodyPr>
          <a:lstStyle/>
          <a:p>
            <a:pPr marL="0" indent="0">
              <a:buNone/>
            </a:pPr>
            <a:r>
              <a:rPr lang="nl-NL" b="1" dirty="0">
                <a:solidFill>
                  <a:srgbClr val="CCAE00"/>
                </a:solidFill>
                <a:latin typeface="Arial"/>
                <a:cs typeface="Arial"/>
              </a:rPr>
              <a:t>Plenair de opbrengst bespreken:</a:t>
            </a:r>
          </a:p>
          <a:p>
            <a:pPr marL="742950" lvl="1" indent="-285750">
              <a:buBlip>
                <a:blip r:embed="rId2"/>
              </a:buBlip>
            </a:pPr>
            <a:r>
              <a:rPr lang="nl-NL" dirty="0"/>
              <a:t>Toelichting, vragen verhelderen</a:t>
            </a:r>
          </a:p>
          <a:p>
            <a:pPr marL="742950" lvl="1" indent="-285750">
              <a:buBlip>
                <a:blip r:embed="rId2"/>
              </a:buBlip>
            </a:pPr>
            <a:r>
              <a:rPr lang="nl-NL" dirty="0"/>
              <a:t>Wat past bij elkaar? Binnen welk thema en/of levensfase?</a:t>
            </a:r>
          </a:p>
          <a:p>
            <a:pPr marL="742950" lvl="1" indent="-285750">
              <a:buBlip>
                <a:blip r:embed="rId2"/>
              </a:buBlip>
            </a:pPr>
            <a:r>
              <a:rPr lang="nl-NL" dirty="0"/>
              <a:t>Welk type onderzoek denken we dan aan?</a:t>
            </a:r>
          </a:p>
          <a:p>
            <a:pPr lvl="1">
              <a:buBlip>
                <a:blip r:embed="rId3"/>
              </a:buBlip>
            </a:pPr>
            <a:endParaRPr lang="nl-NL" b="1" dirty="0">
              <a:solidFill>
                <a:srgbClr val="CCAE00"/>
              </a:solidFill>
              <a:latin typeface="Arial"/>
              <a:cs typeface="Arial"/>
            </a:endParaRPr>
          </a:p>
          <a:p>
            <a:pPr marL="0" indent="0">
              <a:buNone/>
            </a:pPr>
            <a:endParaRPr lang="nl-NL" b="1" dirty="0">
              <a:solidFill>
                <a:srgbClr val="CCAE00"/>
              </a:solidFill>
              <a:latin typeface="Arial"/>
              <a:cs typeface="Arial"/>
            </a:endParaRPr>
          </a:p>
          <a:p>
            <a:pPr marL="0" indent="0">
              <a:buNone/>
            </a:pPr>
            <a:endParaRPr lang="nl-NL" b="1" dirty="0">
              <a:solidFill>
                <a:srgbClr val="CCAE00"/>
              </a:solidFill>
              <a:latin typeface="Arial"/>
              <a:cs typeface="Arial"/>
            </a:endParaRPr>
          </a:p>
          <a:p>
            <a:pPr marL="0" indent="0">
              <a:buNone/>
            </a:pPr>
            <a:endParaRPr lang="nl-NL" b="1" dirty="0">
              <a:solidFill>
                <a:srgbClr val="CCAE00"/>
              </a:solidFill>
              <a:latin typeface="Arial"/>
              <a:cs typeface="Arial"/>
            </a:endParaRPr>
          </a:p>
          <a:p>
            <a:pPr marL="0" indent="0">
              <a:buNone/>
            </a:pPr>
            <a:endParaRPr lang="nl-NL" dirty="0"/>
          </a:p>
        </p:txBody>
      </p:sp>
    </p:spTree>
    <p:extLst>
      <p:ext uri="{BB962C8B-B14F-4D97-AF65-F5344CB8AC3E}">
        <p14:creationId xmlns:p14="http://schemas.microsoft.com/office/powerpoint/2010/main" val="2904608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40" y="2945001"/>
            <a:ext cx="2626140" cy="2354623"/>
          </a:xfrm>
          <a:prstGeom prst="rect">
            <a:avLst/>
          </a:prstGeom>
        </p:spPr>
      </p:pic>
      <p:sp>
        <p:nvSpPr>
          <p:cNvPr id="5" name="Rechthoek 4"/>
          <p:cNvSpPr/>
          <p:nvPr/>
        </p:nvSpPr>
        <p:spPr>
          <a:xfrm>
            <a:off x="3424271" y="2945001"/>
            <a:ext cx="7762940" cy="2062103"/>
          </a:xfrm>
          <a:prstGeom prst="rect">
            <a:avLst/>
          </a:prstGeom>
        </p:spPr>
        <p:txBody>
          <a:bodyPr wrap="square">
            <a:spAutoFit/>
          </a:bodyPr>
          <a:lstStyle/>
          <a:p>
            <a:r>
              <a:rPr lang="en-US" sz="3200" b="1">
                <a:solidFill>
                  <a:srgbClr val="3B3838"/>
                </a:solidFill>
                <a:latin typeface="Arial" panose="020B0604020202020204" pitchFamily="34" charset="0"/>
              </a:rPr>
              <a:t>“</a:t>
            </a:r>
            <a:r>
              <a:rPr lang="en-US" sz="3200" b="1">
                <a:solidFill>
                  <a:srgbClr val="000000"/>
                </a:solidFill>
                <a:latin typeface="Arial" panose="020B0604020202020204" pitchFamily="34" charset="0"/>
              </a:rPr>
              <a:t>If you do what you’ve always done, </a:t>
            </a:r>
            <a:r>
              <a:rPr lang="en-US" sz="3200">
                <a:solidFill>
                  <a:srgbClr val="000000"/>
                </a:solidFill>
                <a:latin typeface="Arial" panose="020B0604020202020204" pitchFamily="34" charset="0"/>
              </a:rPr>
              <a:t>​</a:t>
            </a:r>
            <a:br>
              <a:rPr lang="en-US" sz="3200">
                <a:solidFill>
                  <a:srgbClr val="000000"/>
                </a:solidFill>
                <a:latin typeface="Arial" panose="020B0604020202020204" pitchFamily="34" charset="0"/>
              </a:rPr>
            </a:br>
            <a:r>
              <a:rPr lang="en-US" sz="3200" b="1">
                <a:solidFill>
                  <a:srgbClr val="000000"/>
                </a:solidFill>
                <a:latin typeface="Arial" panose="020B0604020202020204" pitchFamily="34" charset="0"/>
              </a:rPr>
              <a:t>you’ll get what you’ve always gotten.”</a:t>
            </a:r>
            <a:r>
              <a:rPr lang="en-US" sz="3200">
                <a:solidFill>
                  <a:srgbClr val="000000"/>
                </a:solidFill>
                <a:latin typeface="Arial" panose="020B0604020202020204" pitchFamily="34" charset="0"/>
              </a:rPr>
              <a:t>​</a:t>
            </a:r>
            <a:br>
              <a:rPr lang="en-US" sz="3200">
                <a:solidFill>
                  <a:srgbClr val="000000"/>
                </a:solidFill>
                <a:latin typeface="Arial" panose="020B0604020202020204" pitchFamily="34" charset="0"/>
              </a:rPr>
            </a:br>
            <a:r>
              <a:rPr lang="en-US" sz="3200">
                <a:solidFill>
                  <a:srgbClr val="000000"/>
                </a:solidFill>
                <a:latin typeface="Arial" panose="020B0604020202020204" pitchFamily="34" charset="0"/>
              </a:rPr>
              <a:t>​</a:t>
            </a:r>
            <a:br>
              <a:rPr lang="en-US" sz="3200">
                <a:solidFill>
                  <a:srgbClr val="000000"/>
                </a:solidFill>
                <a:latin typeface="Arial" panose="020B0604020202020204" pitchFamily="34" charset="0"/>
              </a:rPr>
            </a:br>
            <a:r>
              <a:rPr lang="en-US" sz="3200" b="1">
                <a:solidFill>
                  <a:srgbClr val="AFABAB"/>
                </a:solidFill>
                <a:latin typeface="Arial" panose="020B0604020202020204" pitchFamily="34" charset="0"/>
              </a:rPr>
              <a:t>Tony Robbins</a:t>
            </a:r>
            <a:endParaRPr lang="nl-NL" sz="3200"/>
          </a:p>
        </p:txBody>
      </p:sp>
    </p:spTree>
    <p:extLst>
      <p:ext uri="{BB962C8B-B14F-4D97-AF65-F5344CB8AC3E}">
        <p14:creationId xmlns:p14="http://schemas.microsoft.com/office/powerpoint/2010/main" val="217411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460A494-4868-4E06-967E-D5E930EEF8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474" y="2912390"/>
            <a:ext cx="4834904" cy="3659585"/>
          </a:xfrm>
          <a:prstGeom prst="rect">
            <a:avLst/>
          </a:prstGeom>
        </p:spPr>
      </p:pic>
      <p:sp>
        <p:nvSpPr>
          <p:cNvPr id="4" name="Titel 3">
            <a:extLst>
              <a:ext uri="{FF2B5EF4-FFF2-40B4-BE49-F238E27FC236}">
                <a16:creationId xmlns:a16="http://schemas.microsoft.com/office/drawing/2014/main" id="{B32C9D24-DC87-4D50-B750-BF6A1C3285DC}"/>
              </a:ext>
            </a:extLst>
          </p:cNvPr>
          <p:cNvSpPr>
            <a:spLocks noGrp="1"/>
          </p:cNvSpPr>
          <p:nvPr>
            <p:ph type="title"/>
          </p:nvPr>
        </p:nvSpPr>
        <p:spPr>
          <a:xfrm>
            <a:off x="689317" y="576143"/>
            <a:ext cx="8997017" cy="844696"/>
          </a:xfrm>
        </p:spPr>
        <p:txBody>
          <a:bodyPr>
            <a:normAutofit/>
          </a:bodyPr>
          <a:lstStyle/>
          <a:p>
            <a:r>
              <a:rPr lang="nl-NL" dirty="0">
                <a:latin typeface="Arial"/>
                <a:cs typeface="Arial"/>
              </a:rPr>
              <a:t>Wat gaan we doen?</a:t>
            </a:r>
            <a:endParaRPr lang="nl-NL" dirty="0"/>
          </a:p>
        </p:txBody>
      </p:sp>
      <p:sp>
        <p:nvSpPr>
          <p:cNvPr id="5" name="Tijdelijke aanduiding voor inhoud 4">
            <a:extLst>
              <a:ext uri="{FF2B5EF4-FFF2-40B4-BE49-F238E27FC236}">
                <a16:creationId xmlns:a16="http://schemas.microsoft.com/office/drawing/2014/main" id="{73E6A1EE-6D2A-4E92-830F-3A7952ACFFCF}"/>
              </a:ext>
            </a:extLst>
          </p:cNvPr>
          <p:cNvSpPr>
            <a:spLocks noGrp="1"/>
          </p:cNvSpPr>
          <p:nvPr>
            <p:ph idx="1"/>
          </p:nvPr>
        </p:nvSpPr>
        <p:spPr>
          <a:xfrm>
            <a:off x="689317" y="2072547"/>
            <a:ext cx="11502683" cy="4390246"/>
          </a:xfrm>
        </p:spPr>
        <p:txBody>
          <a:bodyPr vert="horz" lIns="91440" tIns="45720" rIns="91440" bIns="45720" rtlCol="0" anchor="t">
            <a:normAutofit/>
          </a:bodyPr>
          <a:lstStyle/>
          <a:p>
            <a:pPr marL="285750" indent="-285750">
              <a:buBlip>
                <a:blip r:embed="rId4"/>
              </a:buBlip>
            </a:pPr>
            <a:r>
              <a:rPr lang="nl-NL" dirty="0"/>
              <a:t>Nieuwsgierige vragen uit de praktijk ophalen</a:t>
            </a:r>
          </a:p>
          <a:p>
            <a:pPr marL="285750" indent="-285750">
              <a:buBlip>
                <a:blip r:embed="rId4"/>
              </a:buBlip>
            </a:pPr>
            <a:r>
              <a:rPr lang="nl-NL" dirty="0"/>
              <a:t>Van praktijkvragen naar onderzoeksvragen</a:t>
            </a:r>
          </a:p>
          <a:p>
            <a:pPr marL="285750" indent="-285750">
              <a:buBlip>
                <a:blip r:embed="rId4"/>
              </a:buBlip>
            </a:pPr>
            <a:r>
              <a:rPr lang="nl-NL" dirty="0"/>
              <a:t>Onderzoeksopdrachten voor onderwijs, wetenschappelijk veld</a:t>
            </a:r>
          </a:p>
          <a:p>
            <a:pPr marL="285750" indent="-285750">
              <a:buBlip>
                <a:blip r:embed="rId4"/>
              </a:buBlip>
            </a:pPr>
            <a:endParaRPr lang="nl-NL" dirty="0"/>
          </a:p>
          <a:p>
            <a:pPr marL="0" indent="0">
              <a:buNone/>
            </a:pPr>
            <a:r>
              <a:rPr lang="nl-NL" b="1" dirty="0"/>
              <a:t>Want als we steeds beter </a:t>
            </a:r>
            <a:r>
              <a:rPr lang="nl-NL" b="1" dirty="0">
                <a:solidFill>
                  <a:srgbClr val="18898C"/>
                </a:solidFill>
              </a:rPr>
              <a:t>WETEN</a:t>
            </a:r>
            <a:r>
              <a:rPr lang="nl-NL" b="1" dirty="0"/>
              <a:t> wat werkt, </a:t>
            </a:r>
          </a:p>
          <a:p>
            <a:pPr marL="0" indent="0">
              <a:buNone/>
            </a:pPr>
            <a:r>
              <a:rPr lang="nl-NL" b="1" dirty="0"/>
              <a:t>Zijn we steeds beter in staat om te</a:t>
            </a:r>
            <a:r>
              <a:rPr lang="nl-NL" b="1" dirty="0">
                <a:solidFill>
                  <a:srgbClr val="18898C"/>
                </a:solidFill>
              </a:rPr>
              <a:t> DELEN </a:t>
            </a:r>
            <a:r>
              <a:rPr lang="nl-NL" b="1" dirty="0"/>
              <a:t>en te</a:t>
            </a:r>
          </a:p>
          <a:p>
            <a:pPr marL="0" indent="0">
              <a:buNone/>
            </a:pPr>
            <a:r>
              <a:rPr lang="nl-NL" b="1" dirty="0">
                <a:solidFill>
                  <a:srgbClr val="18898C"/>
                </a:solidFill>
              </a:rPr>
              <a:t>DOEN</a:t>
            </a:r>
            <a:r>
              <a:rPr lang="nl-NL" b="1" dirty="0"/>
              <a:t> wat werkt. </a:t>
            </a:r>
          </a:p>
        </p:txBody>
      </p:sp>
    </p:spTree>
    <p:extLst>
      <p:ext uri="{BB962C8B-B14F-4D97-AF65-F5344CB8AC3E}">
        <p14:creationId xmlns:p14="http://schemas.microsoft.com/office/powerpoint/2010/main" val="197705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BE167DA-B32B-AC03-5FDF-7865FB68F7B3}"/>
              </a:ext>
            </a:extLst>
          </p:cNvPr>
          <p:cNvPicPr>
            <a:picLocks noChangeAspect="1"/>
          </p:cNvPicPr>
          <p:nvPr/>
        </p:nvPicPr>
        <p:blipFill>
          <a:blip r:embed="rId3"/>
          <a:stretch>
            <a:fillRect/>
          </a:stretch>
        </p:blipFill>
        <p:spPr>
          <a:xfrm>
            <a:off x="7943405" y="3058385"/>
            <a:ext cx="4103288" cy="3799615"/>
          </a:xfrm>
          <a:prstGeom prst="rect">
            <a:avLst/>
          </a:prstGeom>
        </p:spPr>
      </p:pic>
      <p:sp>
        <p:nvSpPr>
          <p:cNvPr id="4" name="Titel 3">
            <a:extLst>
              <a:ext uri="{FF2B5EF4-FFF2-40B4-BE49-F238E27FC236}">
                <a16:creationId xmlns:a16="http://schemas.microsoft.com/office/drawing/2014/main" id="{B32C9D24-DC87-4D50-B750-BF6A1C3285DC}"/>
              </a:ext>
            </a:extLst>
          </p:cNvPr>
          <p:cNvSpPr>
            <a:spLocks noGrp="1"/>
          </p:cNvSpPr>
          <p:nvPr>
            <p:ph type="title"/>
          </p:nvPr>
        </p:nvSpPr>
        <p:spPr>
          <a:xfrm>
            <a:off x="689317" y="576143"/>
            <a:ext cx="8997017" cy="844696"/>
          </a:xfrm>
        </p:spPr>
        <p:txBody>
          <a:bodyPr>
            <a:normAutofit/>
          </a:bodyPr>
          <a:lstStyle/>
          <a:p>
            <a:r>
              <a:rPr lang="nl-NL" dirty="0">
                <a:latin typeface="Arial"/>
                <a:cs typeface="Arial"/>
              </a:rPr>
              <a:t>Wat weten we al?</a:t>
            </a:r>
            <a:endParaRPr lang="nl-NL" dirty="0"/>
          </a:p>
        </p:txBody>
      </p:sp>
      <p:sp>
        <p:nvSpPr>
          <p:cNvPr id="5" name="Tijdelijke aanduiding voor inhoud 4">
            <a:extLst>
              <a:ext uri="{FF2B5EF4-FFF2-40B4-BE49-F238E27FC236}">
                <a16:creationId xmlns:a16="http://schemas.microsoft.com/office/drawing/2014/main" id="{73E6A1EE-6D2A-4E92-830F-3A7952ACFFCF}"/>
              </a:ext>
            </a:extLst>
          </p:cNvPr>
          <p:cNvSpPr>
            <a:spLocks noGrp="1"/>
          </p:cNvSpPr>
          <p:nvPr>
            <p:ph idx="1"/>
          </p:nvPr>
        </p:nvSpPr>
        <p:spPr>
          <a:xfrm>
            <a:off x="689317" y="2072547"/>
            <a:ext cx="11502683" cy="4390246"/>
          </a:xfrm>
        </p:spPr>
        <p:txBody>
          <a:bodyPr vert="horz" lIns="91440" tIns="45720" rIns="91440" bIns="45720" rtlCol="0" anchor="t">
            <a:normAutofit/>
          </a:bodyPr>
          <a:lstStyle/>
          <a:p>
            <a:pPr marL="0" indent="0">
              <a:buNone/>
            </a:pPr>
            <a:r>
              <a:rPr lang="nl-NL" dirty="0"/>
              <a:t>Friese onderzoeken over gezondheid en welzijn gebundeld op                                                                    website Friese Preventieaanpak, via ‘</a:t>
            </a:r>
            <a:r>
              <a:rPr lang="nl-NL" dirty="0">
                <a:solidFill>
                  <a:srgbClr val="18898C"/>
                </a:solidFill>
                <a:hlinkClick r:id="rId4">
                  <a:extLst>
                    <a:ext uri="{A12FA001-AC4F-418D-AE19-62706E023703}">
                      <ahyp:hlinkClr xmlns:ahyp="http://schemas.microsoft.com/office/drawing/2018/hyperlinkcolor" val="tx"/>
                    </a:ext>
                  </a:extLst>
                </a:hlinkClick>
              </a:rPr>
              <a:t>Feiten en cijfers</a:t>
            </a:r>
            <a:r>
              <a:rPr lang="nl-NL" dirty="0"/>
              <a:t>’:  </a:t>
            </a:r>
          </a:p>
          <a:p>
            <a:pPr marL="0" indent="0">
              <a:buNone/>
            </a:pPr>
            <a:endParaRPr lang="nl-NL" dirty="0"/>
          </a:p>
          <a:p>
            <a:pPr marL="285750" indent="-285750">
              <a:buBlip>
                <a:blip r:embed="rId5"/>
              </a:buBlip>
            </a:pPr>
            <a:r>
              <a:rPr lang="nl-NL" dirty="0"/>
              <a:t>Per levensfase</a:t>
            </a:r>
          </a:p>
          <a:p>
            <a:pPr marL="285750" indent="-285750">
              <a:buBlip>
                <a:blip r:embed="rId5"/>
              </a:buBlip>
            </a:pPr>
            <a:r>
              <a:rPr lang="nl-NL" dirty="0"/>
              <a:t>Per thema</a:t>
            </a:r>
          </a:p>
          <a:p>
            <a:pPr marL="285750" indent="-285750">
              <a:buBlip>
                <a:blip r:embed="rId5"/>
              </a:buBlip>
            </a:pPr>
            <a:r>
              <a:rPr lang="nl-NL" dirty="0"/>
              <a:t>Per gemeente</a:t>
            </a:r>
          </a:p>
          <a:p>
            <a:pPr marL="0" indent="0">
              <a:buNone/>
            </a:pPr>
            <a:endParaRPr lang="nl-NL" b="1" dirty="0">
              <a:solidFill>
                <a:srgbClr val="CCAE00"/>
              </a:solidFill>
              <a:highlight>
                <a:srgbClr val="FFFF00"/>
              </a:highlight>
              <a:latin typeface="Arial"/>
              <a:cs typeface="Arial"/>
            </a:endParaRPr>
          </a:p>
        </p:txBody>
      </p:sp>
    </p:spTree>
    <p:extLst>
      <p:ext uri="{BB962C8B-B14F-4D97-AF65-F5344CB8AC3E}">
        <p14:creationId xmlns:p14="http://schemas.microsoft.com/office/powerpoint/2010/main" val="2492490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A26323-8309-4F0B-8BA1-46B131D2DCCD}"/>
              </a:ext>
            </a:extLst>
          </p:cNvPr>
          <p:cNvSpPr>
            <a:spLocks noGrp="1"/>
          </p:cNvSpPr>
          <p:nvPr>
            <p:ph type="title"/>
          </p:nvPr>
        </p:nvSpPr>
        <p:spPr/>
        <p:txBody>
          <a:bodyPr/>
          <a:lstStyle/>
          <a:p>
            <a:r>
              <a:rPr lang="nl-NL" dirty="0"/>
              <a:t>Introductie vanuit onderwijs</a:t>
            </a:r>
          </a:p>
        </p:txBody>
      </p:sp>
      <p:sp>
        <p:nvSpPr>
          <p:cNvPr id="3" name="Tijdelijke aanduiding voor inhoud 2">
            <a:extLst>
              <a:ext uri="{FF2B5EF4-FFF2-40B4-BE49-F238E27FC236}">
                <a16:creationId xmlns:a16="http://schemas.microsoft.com/office/drawing/2014/main" id="{C34C4090-227C-4202-8002-0614A561FA22}"/>
              </a:ext>
            </a:extLst>
          </p:cNvPr>
          <p:cNvSpPr>
            <a:spLocks noGrp="1"/>
          </p:cNvSpPr>
          <p:nvPr>
            <p:ph idx="1"/>
          </p:nvPr>
        </p:nvSpPr>
        <p:spPr>
          <a:xfrm>
            <a:off x="689317" y="1948482"/>
            <a:ext cx="10813366" cy="652214"/>
          </a:xfrm>
        </p:spPr>
        <p:txBody>
          <a:bodyPr/>
          <a:lstStyle/>
          <a:p>
            <a:pPr marL="0" indent="0">
              <a:buNone/>
            </a:pPr>
            <a:r>
              <a:rPr lang="nl-NL" dirty="0"/>
              <a:t>Toelichting door Job van ‘t Veer; lector Digitale Innovatie</a:t>
            </a:r>
          </a:p>
          <a:p>
            <a:endParaRPr lang="nl-NL" dirty="0"/>
          </a:p>
          <a:p>
            <a:endParaRPr lang="nl-NL" dirty="0"/>
          </a:p>
          <a:p>
            <a:endParaRPr lang="nl-NL" dirty="0"/>
          </a:p>
        </p:txBody>
      </p:sp>
      <p:pic>
        <p:nvPicPr>
          <p:cNvPr id="7" name="Afbeelding 6">
            <a:extLst>
              <a:ext uri="{FF2B5EF4-FFF2-40B4-BE49-F238E27FC236}">
                <a16:creationId xmlns:a16="http://schemas.microsoft.com/office/drawing/2014/main" id="{FED1F8DD-784E-B830-031A-9FC10B60BD75}"/>
              </a:ext>
            </a:extLst>
          </p:cNvPr>
          <p:cNvPicPr>
            <a:picLocks noChangeAspect="1"/>
          </p:cNvPicPr>
          <p:nvPr/>
        </p:nvPicPr>
        <p:blipFill>
          <a:blip r:embed="rId2"/>
          <a:stretch>
            <a:fillRect/>
          </a:stretch>
        </p:blipFill>
        <p:spPr>
          <a:xfrm>
            <a:off x="2168113" y="2446317"/>
            <a:ext cx="6275601" cy="4040455"/>
          </a:xfrm>
          <a:prstGeom prst="rect">
            <a:avLst/>
          </a:prstGeom>
        </p:spPr>
      </p:pic>
    </p:spTree>
    <p:extLst>
      <p:ext uri="{BB962C8B-B14F-4D97-AF65-F5344CB8AC3E}">
        <p14:creationId xmlns:p14="http://schemas.microsoft.com/office/powerpoint/2010/main" val="226609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A26323-8309-4F0B-8BA1-46B131D2DCCD}"/>
              </a:ext>
            </a:extLst>
          </p:cNvPr>
          <p:cNvSpPr>
            <a:spLocks noGrp="1"/>
          </p:cNvSpPr>
          <p:nvPr>
            <p:ph type="title"/>
          </p:nvPr>
        </p:nvSpPr>
        <p:spPr/>
        <p:txBody>
          <a:bodyPr/>
          <a:lstStyle/>
          <a:p>
            <a:r>
              <a:rPr lang="nl-NL" dirty="0"/>
              <a:t>Introductie vanuit onderwijs</a:t>
            </a:r>
          </a:p>
        </p:txBody>
      </p:sp>
      <p:pic>
        <p:nvPicPr>
          <p:cNvPr id="6" name="Picture 4">
            <a:extLst>
              <a:ext uri="{FF2B5EF4-FFF2-40B4-BE49-F238E27FC236}">
                <a16:creationId xmlns:a16="http://schemas.microsoft.com/office/drawing/2014/main" id="{3DB8CCC9-9DC1-4DA6-9DA2-C230CEEEB5C8}"/>
              </a:ext>
            </a:extLst>
          </p:cNvPr>
          <p:cNvPicPr>
            <a:picLocks/>
          </p:cNvPicPr>
          <p:nvPr/>
        </p:nvPicPr>
        <p:blipFill rotWithShape="1">
          <a:blip r:embed="rId2" cstate="print">
            <a:extLst>
              <a:ext uri="{28A0092B-C50C-407E-A947-70E740481C1C}">
                <a14:useLocalDpi xmlns:a14="http://schemas.microsoft.com/office/drawing/2010/main" val="0"/>
              </a:ext>
            </a:extLst>
          </a:blip>
          <a:srcRect t="20036" b="6679"/>
          <a:stretch/>
        </p:blipFill>
        <p:spPr bwMode="auto">
          <a:xfrm>
            <a:off x="8080717" y="2499960"/>
            <a:ext cx="2839935" cy="3109479"/>
          </a:xfrm>
          <a:prstGeom prst="rect">
            <a:avLst/>
          </a:prstGeom>
          <a:noFill/>
          <a:ln>
            <a:noFill/>
          </a:ln>
          <a:extLst>
            <a:ext uri="{53640926-AAD7-44D8-BBD7-CCE9431645EC}">
              <a14:shadowObscured xmlns:a14="http://schemas.microsoft.com/office/drawing/2010/main"/>
            </a:ext>
          </a:extLst>
        </p:spPr>
      </p:pic>
      <p:sp>
        <p:nvSpPr>
          <p:cNvPr id="9" name="Tijdelijke aanduiding voor inhoud 4">
            <a:extLst>
              <a:ext uri="{FF2B5EF4-FFF2-40B4-BE49-F238E27FC236}">
                <a16:creationId xmlns:a16="http://schemas.microsoft.com/office/drawing/2014/main" id="{AA4E8B1F-4DE5-4FD3-B381-69FBA23F1D9A}"/>
              </a:ext>
            </a:extLst>
          </p:cNvPr>
          <p:cNvSpPr>
            <a:spLocks noGrp="1"/>
          </p:cNvSpPr>
          <p:nvPr>
            <p:ph idx="1"/>
          </p:nvPr>
        </p:nvSpPr>
        <p:spPr>
          <a:xfrm>
            <a:off x="689317" y="3635829"/>
            <a:ext cx="7391399" cy="2826964"/>
          </a:xfrm>
        </p:spPr>
        <p:txBody>
          <a:bodyPr vert="horz" lIns="91440" tIns="45720" rIns="91440" bIns="45720" rtlCol="0" anchor="t">
            <a:normAutofit/>
          </a:bodyPr>
          <a:lstStyle/>
          <a:p>
            <a:pPr marL="0" indent="0">
              <a:buNone/>
            </a:pPr>
            <a:r>
              <a:rPr lang="nl-NL" sz="3200" dirty="0">
                <a:latin typeface="Segoe UI Light" panose="020B0502040204020203" pitchFamily="34" charset="0"/>
                <a:cs typeface="Segoe UI Light" panose="020B0502040204020203" pitchFamily="34" charset="0"/>
              </a:rPr>
              <a:t>Maarten van den Nieuwenhof-Schilstra</a:t>
            </a:r>
          </a:p>
          <a:p>
            <a:pPr marL="0" indent="0">
              <a:buNone/>
            </a:pPr>
            <a:r>
              <a:rPr lang="nl-NL" i="1" dirty="0">
                <a:latin typeface="Segoe UI Light" panose="020B0502040204020203" pitchFamily="34" charset="0"/>
                <a:cs typeface="Segoe UI Light" panose="020B0502040204020203" pitchFamily="34" charset="0"/>
              </a:rPr>
              <a:t>Docent </a:t>
            </a:r>
            <a:r>
              <a:rPr lang="nl-NL" i="1" dirty="0" err="1">
                <a:latin typeface="Segoe UI Light" panose="020B0502040204020203" pitchFamily="34" charset="0"/>
                <a:cs typeface="Segoe UI Light" panose="020B0502040204020203" pitchFamily="34" charset="0"/>
              </a:rPr>
              <a:t>Science</a:t>
            </a:r>
            <a:r>
              <a:rPr lang="nl-NL" i="1" dirty="0">
                <a:latin typeface="Segoe UI Light" panose="020B0502040204020203" pitchFamily="34" charset="0"/>
                <a:cs typeface="Segoe UI Light" panose="020B0502040204020203" pitchFamily="34" charset="0"/>
              </a:rPr>
              <a:t> &amp; Society </a:t>
            </a:r>
            <a:r>
              <a:rPr lang="nl-NL" i="1" dirty="0" err="1">
                <a:latin typeface="Segoe UI Light" panose="020B0502040204020203" pitchFamily="34" charset="0"/>
                <a:cs typeface="Segoe UI Light" panose="020B0502040204020203" pitchFamily="34" charset="0"/>
              </a:rPr>
              <a:t>Education</a:t>
            </a:r>
            <a:r>
              <a:rPr lang="nl-NL" i="1" dirty="0">
                <a:latin typeface="Segoe UI Light" panose="020B0502040204020203" pitchFamily="34" charset="0"/>
                <a:cs typeface="Segoe UI Light" panose="020B0502040204020203" pitchFamily="34" charset="0"/>
              </a:rPr>
              <a:t> Group</a:t>
            </a:r>
          </a:p>
          <a:p>
            <a:pPr marL="0" indent="0">
              <a:buNone/>
            </a:pPr>
            <a:endParaRPr lang="nl-NL" i="1" dirty="0">
              <a:latin typeface="Segoe UI Light" panose="020B0502040204020203" pitchFamily="34" charset="0"/>
              <a:cs typeface="Segoe UI Light" panose="020B0502040204020203" pitchFamily="34" charset="0"/>
            </a:endParaRPr>
          </a:p>
        </p:txBody>
      </p:sp>
      <p:pic>
        <p:nvPicPr>
          <p:cNvPr id="10" name="Picture 9">
            <a:extLst>
              <a:ext uri="{FF2B5EF4-FFF2-40B4-BE49-F238E27FC236}">
                <a16:creationId xmlns:a16="http://schemas.microsoft.com/office/drawing/2014/main" id="{7EB5EB46-3E19-4B7F-956D-D22DD86EB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17" y="2367342"/>
            <a:ext cx="7057207" cy="1061658"/>
          </a:xfrm>
          <a:prstGeom prst="rect">
            <a:avLst/>
          </a:prstGeom>
        </p:spPr>
      </p:pic>
    </p:spTree>
    <p:extLst>
      <p:ext uri="{BB962C8B-B14F-4D97-AF65-F5344CB8AC3E}">
        <p14:creationId xmlns:p14="http://schemas.microsoft.com/office/powerpoint/2010/main" val="362946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62E22-FA9B-4F41-8BBC-1A2057018C00}"/>
              </a:ext>
            </a:extLst>
          </p:cNvPr>
          <p:cNvSpPr>
            <a:spLocks noGrp="1"/>
          </p:cNvSpPr>
          <p:nvPr>
            <p:ph type="title"/>
          </p:nvPr>
        </p:nvSpPr>
        <p:spPr>
          <a:xfrm>
            <a:off x="689317" y="576143"/>
            <a:ext cx="8561215" cy="1459486"/>
          </a:xfrm>
        </p:spPr>
        <p:txBody>
          <a:bodyPr/>
          <a:lstStyle/>
          <a:p>
            <a:r>
              <a:rPr lang="en-US" dirty="0"/>
              <a:t>Science, Business &amp; Policy</a:t>
            </a:r>
            <a:br>
              <a:rPr lang="en-US" dirty="0"/>
            </a:br>
            <a:r>
              <a:rPr lang="en-US" sz="2800" i="1" dirty="0" err="1"/>
              <a:t>Voor</a:t>
            </a:r>
            <a:r>
              <a:rPr lang="en-US" sz="2800" i="1" dirty="0"/>
              <a:t> </a:t>
            </a:r>
            <a:r>
              <a:rPr lang="en-US" sz="2800" i="1" dirty="0" err="1"/>
              <a:t>alle</a:t>
            </a:r>
            <a:r>
              <a:rPr lang="en-US" sz="2800" i="1" dirty="0"/>
              <a:t> </a:t>
            </a:r>
            <a:r>
              <a:rPr lang="en-US" sz="2800" i="1" dirty="0" err="1"/>
              <a:t>bèta-masterstudies</a:t>
            </a:r>
            <a:r>
              <a:rPr lang="en-US" sz="2800" i="1" dirty="0"/>
              <a:t> (~70 </a:t>
            </a:r>
            <a:r>
              <a:rPr lang="en-US" sz="2800" i="1" dirty="0" err="1"/>
              <a:t>studenten</a:t>
            </a:r>
            <a:r>
              <a:rPr lang="en-US" sz="2800" i="1" dirty="0"/>
              <a:t>)</a:t>
            </a:r>
            <a:endParaRPr lang="en-US" i="1" dirty="0"/>
          </a:p>
        </p:txBody>
      </p:sp>
      <p:sp>
        <p:nvSpPr>
          <p:cNvPr id="3" name="Content Placeholder 2">
            <a:extLst>
              <a:ext uri="{FF2B5EF4-FFF2-40B4-BE49-F238E27FC236}">
                <a16:creationId xmlns:a16="http://schemas.microsoft.com/office/drawing/2014/main" id="{37912E90-8819-450F-8ECC-E44EB7485937}"/>
              </a:ext>
            </a:extLst>
          </p:cNvPr>
          <p:cNvSpPr>
            <a:spLocks noGrp="1"/>
          </p:cNvSpPr>
          <p:nvPr>
            <p:ph idx="1"/>
          </p:nvPr>
        </p:nvSpPr>
        <p:spPr>
          <a:xfrm>
            <a:off x="689317" y="1948482"/>
            <a:ext cx="10813366" cy="4909518"/>
          </a:xfrm>
        </p:spPr>
        <p:txBody>
          <a:bodyPr>
            <a:normAutofit fontScale="77500" lnSpcReduction="20000"/>
          </a:bodyPr>
          <a:lstStyle/>
          <a:p>
            <a:pPr marL="0" indent="0">
              <a:lnSpc>
                <a:spcPct val="150000"/>
              </a:lnSpc>
              <a:buNone/>
            </a:pPr>
            <a:r>
              <a:rPr lang="en-US" dirty="0" err="1">
                <a:latin typeface="Segoe UI Light" panose="020B0502040204020203" pitchFamily="34" charset="0"/>
                <a:cs typeface="Segoe UI Light" panose="020B0502040204020203" pitchFamily="34" charset="0"/>
              </a:rPr>
              <a:t>Sterrenkunde</a:t>
            </a:r>
            <a:endParaRPr lang="en-US" dirty="0">
              <a:latin typeface="Segoe UI Light" panose="020B0502040204020203" pitchFamily="34" charset="0"/>
              <a:cs typeface="Segoe UI Light" panose="020B0502040204020203" pitchFamily="34" charset="0"/>
            </a:endParaRPr>
          </a:p>
          <a:p>
            <a:pPr marL="0" indent="0">
              <a:lnSpc>
                <a:spcPct val="150000"/>
              </a:lnSpc>
              <a:buNone/>
            </a:pPr>
            <a:r>
              <a:rPr lang="en-US" dirty="0" err="1">
                <a:latin typeface="Segoe UI Light" panose="020B0502040204020203" pitchFamily="34" charset="0"/>
                <a:cs typeface="Segoe UI Light" panose="020B0502040204020203" pitchFamily="34" charset="0"/>
              </a:rPr>
              <a:t>Biologie</a:t>
            </a:r>
            <a:endParaRPr lang="en-US" dirty="0">
              <a:latin typeface="Segoe UI Light" panose="020B0502040204020203" pitchFamily="34" charset="0"/>
              <a:cs typeface="Segoe UI Light" panose="020B0502040204020203" pitchFamily="34" charset="0"/>
            </a:endParaRPr>
          </a:p>
          <a:p>
            <a:pPr marL="0" indent="0">
              <a:lnSpc>
                <a:spcPct val="150000"/>
              </a:lnSpc>
              <a:buNone/>
            </a:pPr>
            <a:r>
              <a:rPr lang="en-US" dirty="0" err="1">
                <a:latin typeface="Segoe UI Light" panose="020B0502040204020203" pitchFamily="34" charset="0"/>
                <a:cs typeface="Segoe UI Light" panose="020B0502040204020203" pitchFamily="34" charset="0"/>
              </a:rPr>
              <a:t>Biomedische</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Wetenschappen</a:t>
            </a:r>
            <a:endParaRPr lang="en-US" dirty="0">
              <a:latin typeface="Segoe UI Light" panose="020B0502040204020203" pitchFamily="34" charset="0"/>
              <a:cs typeface="Segoe UI Light" panose="020B0502040204020203" pitchFamily="34" charset="0"/>
            </a:endParaRPr>
          </a:p>
          <a:p>
            <a:pPr marL="0" indent="0">
              <a:lnSpc>
                <a:spcPct val="150000"/>
              </a:lnSpc>
              <a:buNone/>
            </a:pPr>
            <a:r>
              <a:rPr lang="en-US" dirty="0" err="1">
                <a:latin typeface="Segoe UI Light" panose="020B0502040204020203" pitchFamily="34" charset="0"/>
                <a:cs typeface="Segoe UI Light" panose="020B0502040204020203" pitchFamily="34" charset="0"/>
              </a:rPr>
              <a:t>Scheikunde</a:t>
            </a:r>
            <a:endParaRPr lang="en-US" dirty="0">
              <a:latin typeface="Segoe UI Light" panose="020B0502040204020203" pitchFamily="34" charset="0"/>
              <a:cs typeface="Segoe UI Light" panose="020B0502040204020203" pitchFamily="34" charset="0"/>
            </a:endParaRPr>
          </a:p>
          <a:p>
            <a:pPr marL="0" indent="0">
              <a:lnSpc>
                <a:spcPct val="150000"/>
              </a:lnSpc>
              <a:buNone/>
            </a:pPr>
            <a:r>
              <a:rPr lang="en-US" dirty="0">
                <a:latin typeface="Segoe UI Light" panose="020B0502040204020203" pitchFamily="34" charset="0"/>
                <a:cs typeface="Segoe UI Light" panose="020B0502040204020203" pitchFamily="34" charset="0"/>
              </a:rPr>
              <a:t>Informatica</a:t>
            </a:r>
          </a:p>
          <a:p>
            <a:pPr marL="0" indent="0">
              <a:lnSpc>
                <a:spcPct val="150000"/>
              </a:lnSpc>
              <a:buNone/>
            </a:pPr>
            <a:r>
              <a:rPr lang="en-US" dirty="0" err="1">
                <a:latin typeface="Segoe UI Light" panose="020B0502040204020203" pitchFamily="34" charset="0"/>
                <a:cs typeface="Segoe UI Light" panose="020B0502040204020203" pitchFamily="34" charset="0"/>
              </a:rPr>
              <a:t>Energie</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en</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Milieuwetenschappen</a:t>
            </a:r>
            <a:endParaRPr lang="en-US" dirty="0">
              <a:latin typeface="Segoe UI Light" panose="020B0502040204020203" pitchFamily="34" charset="0"/>
              <a:cs typeface="Segoe UI Light" panose="020B0502040204020203" pitchFamily="34" charset="0"/>
            </a:endParaRPr>
          </a:p>
          <a:p>
            <a:pPr marL="0" indent="0">
              <a:lnSpc>
                <a:spcPct val="150000"/>
              </a:lnSpc>
              <a:buNone/>
            </a:pPr>
            <a:r>
              <a:rPr lang="en-US" dirty="0" err="1">
                <a:latin typeface="Segoe UI Light" panose="020B0502040204020203" pitchFamily="34" charset="0"/>
                <a:cs typeface="Segoe UI Light" panose="020B0502040204020203" pitchFamily="34" charset="0"/>
              </a:rPr>
              <a:t>Mariene</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Biologie</a:t>
            </a:r>
            <a:endParaRPr lang="en-US" dirty="0">
              <a:latin typeface="Segoe UI Light" panose="020B0502040204020203" pitchFamily="34" charset="0"/>
              <a:cs typeface="Segoe UI Light" panose="020B0502040204020203" pitchFamily="34" charset="0"/>
            </a:endParaRPr>
          </a:p>
          <a:p>
            <a:pPr marL="0" indent="0">
              <a:lnSpc>
                <a:spcPct val="150000"/>
              </a:lnSpc>
              <a:buNone/>
            </a:pPr>
            <a:r>
              <a:rPr lang="en-US" dirty="0" err="1">
                <a:latin typeface="Segoe UI Light" panose="020B0502040204020203" pitchFamily="34" charset="0"/>
                <a:cs typeface="Segoe UI Light" panose="020B0502040204020203" pitchFamily="34" charset="0"/>
              </a:rPr>
              <a:t>Wiskunde</a:t>
            </a:r>
            <a:endParaRPr lang="en-US" dirty="0">
              <a:latin typeface="Segoe UI Light" panose="020B0502040204020203" pitchFamily="34" charset="0"/>
              <a:cs typeface="Segoe UI Light" panose="020B0502040204020203" pitchFamily="34" charset="0"/>
            </a:endParaRPr>
          </a:p>
          <a:p>
            <a:pPr marL="0" indent="0">
              <a:lnSpc>
                <a:spcPct val="150000"/>
              </a:lnSpc>
              <a:buNone/>
            </a:pPr>
            <a:r>
              <a:rPr lang="en-US" dirty="0" err="1">
                <a:latin typeface="Segoe UI Light" panose="020B0502040204020203" pitchFamily="34" charset="0"/>
                <a:cs typeface="Segoe UI Light" panose="020B0502040204020203" pitchFamily="34" charset="0"/>
              </a:rPr>
              <a:t>Medisch</a:t>
            </a:r>
            <a:r>
              <a:rPr lang="en-US" dirty="0">
                <a:latin typeface="Segoe UI Light" panose="020B0502040204020203" pitchFamily="34" charset="0"/>
                <a:cs typeface="Segoe UI Light" panose="020B0502040204020203" pitchFamily="34" charset="0"/>
              </a:rPr>
              <a:t> </a:t>
            </a:r>
            <a:r>
              <a:rPr lang="en-US" dirty="0" err="1">
                <a:latin typeface="Segoe UI Light" panose="020B0502040204020203" pitchFamily="34" charset="0"/>
                <a:cs typeface="Segoe UI Light" panose="020B0502040204020203" pitchFamily="34" charset="0"/>
              </a:rPr>
              <a:t>Farmaceutische</a:t>
            </a:r>
            <a:r>
              <a:rPr lang="en-US" dirty="0">
                <a:latin typeface="Segoe UI Light" panose="020B0502040204020203" pitchFamily="34" charset="0"/>
                <a:cs typeface="Segoe UI Light" panose="020B0502040204020203" pitchFamily="34" charset="0"/>
              </a:rPr>
              <a:t> Sciences</a:t>
            </a:r>
          </a:p>
          <a:p>
            <a:pPr marL="0" indent="0">
              <a:lnSpc>
                <a:spcPct val="150000"/>
              </a:lnSpc>
              <a:buNone/>
            </a:pPr>
            <a:r>
              <a:rPr lang="en-US" dirty="0">
                <a:latin typeface="Segoe UI Light" panose="020B0502040204020203" pitchFamily="34" charset="0"/>
                <a:cs typeface="Segoe UI Light" panose="020B0502040204020203" pitchFamily="34" charset="0"/>
              </a:rPr>
              <a:t>Physics</a:t>
            </a:r>
          </a:p>
          <a:p>
            <a:pPr marL="0" indent="0">
              <a:lnSpc>
                <a:spcPct val="150000"/>
              </a:lnSpc>
              <a:buNone/>
            </a:pPr>
            <a:r>
              <a:rPr lang="en-US" dirty="0">
                <a:latin typeface="Segoe UI Light" panose="020B0502040204020203" pitchFamily="34" charset="0"/>
                <a:cs typeface="Segoe UI Light" panose="020B0502040204020203" pitchFamily="34" charset="0"/>
              </a:rPr>
              <a:t>…</a:t>
            </a:r>
          </a:p>
          <a:p>
            <a:endParaRPr lang="en-US" dirty="0"/>
          </a:p>
        </p:txBody>
      </p:sp>
      <p:pic>
        <p:nvPicPr>
          <p:cNvPr id="4" name="Picture 4">
            <a:extLst>
              <a:ext uri="{FF2B5EF4-FFF2-40B4-BE49-F238E27FC236}">
                <a16:creationId xmlns:a16="http://schemas.microsoft.com/office/drawing/2014/main" id="{633B5540-82B0-48D6-8F2E-7B81BEF9412D}"/>
              </a:ext>
            </a:extLst>
          </p:cNvPr>
          <p:cNvPicPr>
            <a:picLocks/>
          </p:cNvPicPr>
          <p:nvPr/>
        </p:nvPicPr>
        <p:blipFill rotWithShape="1">
          <a:blip r:embed="rId2" cstate="print">
            <a:extLst>
              <a:ext uri="{28A0092B-C50C-407E-A947-70E740481C1C}">
                <a14:useLocalDpi xmlns:a14="http://schemas.microsoft.com/office/drawing/2010/main" val="0"/>
              </a:ext>
            </a:extLst>
          </a:blip>
          <a:srcRect t="20036" b="6679"/>
          <a:stretch/>
        </p:blipFill>
        <p:spPr bwMode="auto">
          <a:xfrm>
            <a:off x="8662748" y="2581143"/>
            <a:ext cx="2839935" cy="3109479"/>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444D86C-3577-4F74-9763-EB8754F92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748" y="2029665"/>
            <a:ext cx="2839935" cy="427228"/>
          </a:xfrm>
          <a:prstGeom prst="rect">
            <a:avLst/>
          </a:prstGeom>
        </p:spPr>
      </p:pic>
      <p:sp>
        <p:nvSpPr>
          <p:cNvPr id="6" name="TextBox 5">
            <a:extLst>
              <a:ext uri="{FF2B5EF4-FFF2-40B4-BE49-F238E27FC236}">
                <a16:creationId xmlns:a16="http://schemas.microsoft.com/office/drawing/2014/main" id="{D904FAFB-09A8-414E-B0B3-3D6D5B07474E}"/>
              </a:ext>
            </a:extLst>
          </p:cNvPr>
          <p:cNvSpPr txBox="1"/>
          <p:nvPr/>
        </p:nvSpPr>
        <p:spPr>
          <a:xfrm flipH="1">
            <a:off x="5499463" y="3763701"/>
            <a:ext cx="2381794" cy="369332"/>
          </a:xfrm>
          <a:prstGeom prst="rect">
            <a:avLst/>
          </a:prstGeom>
          <a:noFill/>
        </p:spPr>
        <p:txBody>
          <a:bodyPr wrap="square" rtlCol="0">
            <a:spAutoFit/>
          </a:bodyPr>
          <a:lstStyle/>
          <a:p>
            <a:r>
              <a:rPr lang="en-US" dirty="0"/>
              <a:t>50%</a:t>
            </a:r>
          </a:p>
        </p:txBody>
      </p:sp>
      <p:cxnSp>
        <p:nvCxnSpPr>
          <p:cNvPr id="8" name="Connector: Elbow 7">
            <a:extLst>
              <a:ext uri="{FF2B5EF4-FFF2-40B4-BE49-F238E27FC236}">
                <a16:creationId xmlns:a16="http://schemas.microsoft.com/office/drawing/2014/main" id="{76745C47-6A1D-43D5-A417-B314E7551738}"/>
              </a:ext>
            </a:extLst>
          </p:cNvPr>
          <p:cNvCxnSpPr>
            <a:cxnSpLocks/>
            <a:endCxn id="6" idx="3"/>
          </p:cNvCxnSpPr>
          <p:nvPr/>
        </p:nvCxnSpPr>
        <p:spPr>
          <a:xfrm>
            <a:off x="3570514" y="3094299"/>
            <a:ext cx="1928949" cy="854068"/>
          </a:xfrm>
          <a:prstGeom prst="bentConnector3">
            <a:avLst>
              <a:gd name="adj1" fmla="val 50000"/>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A028C768-3465-4E22-8AAB-47F1DA16931B}"/>
              </a:ext>
            </a:extLst>
          </p:cNvPr>
          <p:cNvCxnSpPr>
            <a:cxnSpLocks/>
            <a:endCxn id="6" idx="3"/>
          </p:cNvCxnSpPr>
          <p:nvPr/>
        </p:nvCxnSpPr>
        <p:spPr>
          <a:xfrm flipV="1">
            <a:off x="3744686" y="3948367"/>
            <a:ext cx="1754777" cy="1728072"/>
          </a:xfrm>
          <a:prstGeom prst="bentConnector3">
            <a:avLst>
              <a:gd name="adj1" fmla="val 4503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1A82-4836-40D0-B29B-FE7871680C7A}"/>
              </a:ext>
            </a:extLst>
          </p:cNvPr>
          <p:cNvSpPr>
            <a:spLocks noGrp="1"/>
          </p:cNvSpPr>
          <p:nvPr>
            <p:ph type="title"/>
          </p:nvPr>
        </p:nvSpPr>
        <p:spPr>
          <a:xfrm>
            <a:off x="689317" y="576143"/>
            <a:ext cx="8561215" cy="844696"/>
          </a:xfrm>
        </p:spPr>
        <p:txBody>
          <a:bodyPr/>
          <a:lstStyle/>
          <a:p>
            <a:r>
              <a:rPr lang="en-US" dirty="0"/>
              <a:t>SBP-</a:t>
            </a:r>
            <a:r>
              <a:rPr lang="en-US" dirty="0" err="1"/>
              <a:t>programma</a:t>
            </a:r>
            <a:endParaRPr lang="en-US" dirty="0"/>
          </a:p>
        </p:txBody>
      </p:sp>
      <p:sp>
        <p:nvSpPr>
          <p:cNvPr id="5" name="Rectangle 4">
            <a:extLst>
              <a:ext uri="{FF2B5EF4-FFF2-40B4-BE49-F238E27FC236}">
                <a16:creationId xmlns:a16="http://schemas.microsoft.com/office/drawing/2014/main" id="{1A3BBC97-33D6-4340-A6C0-062460CC05C4}"/>
              </a:ext>
            </a:extLst>
          </p:cNvPr>
          <p:cNvSpPr/>
          <p:nvPr/>
        </p:nvSpPr>
        <p:spPr>
          <a:xfrm>
            <a:off x="521730" y="4545656"/>
            <a:ext cx="7518486" cy="360000"/>
          </a:xfrm>
          <a:prstGeom prst="rect">
            <a:avLst/>
          </a:prstGeom>
          <a:solidFill>
            <a:srgbClr val="BF1A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600" dirty="0">
                <a:latin typeface="Segoe UI" panose="020B0502040204020203" pitchFamily="34" charset="0"/>
                <a:cs typeface="Segoe UI" panose="020B0502040204020203" pitchFamily="34" charset="0"/>
              </a:rPr>
              <a:t>SBP courses</a:t>
            </a:r>
          </a:p>
        </p:txBody>
      </p:sp>
      <p:sp>
        <p:nvSpPr>
          <p:cNvPr id="6" name="Rectangle 5">
            <a:extLst>
              <a:ext uri="{FF2B5EF4-FFF2-40B4-BE49-F238E27FC236}">
                <a16:creationId xmlns:a16="http://schemas.microsoft.com/office/drawing/2014/main" id="{FB661B35-78B6-40CC-9231-980ED9020814}"/>
              </a:ext>
            </a:extLst>
          </p:cNvPr>
          <p:cNvSpPr/>
          <p:nvPr/>
        </p:nvSpPr>
        <p:spPr>
          <a:xfrm>
            <a:off x="519337" y="5661679"/>
            <a:ext cx="1727870" cy="360000"/>
          </a:xfrm>
          <a:prstGeom prst="rect">
            <a:avLst/>
          </a:prstGeom>
          <a:solidFill>
            <a:srgbClr val="FF7C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600" dirty="0" err="1">
                <a:solidFill>
                  <a:schemeClr val="tx1">
                    <a:lumMod val="85000"/>
                    <a:lumOff val="15000"/>
                  </a:schemeClr>
                </a:solidFill>
                <a:latin typeface="Segoe UI Light" panose="020B0502040204020203" pitchFamily="34" charset="0"/>
                <a:cs typeface="Segoe UI Light" panose="020B0502040204020203" pitchFamily="34" charset="0"/>
              </a:rPr>
              <a:t>Theory</a:t>
            </a:r>
            <a:endParaRPr lang="nl-NL" sz="1600" dirty="0">
              <a:solidFill>
                <a:schemeClr val="tx1">
                  <a:lumMod val="85000"/>
                  <a:lumOff val="15000"/>
                </a:schemeClr>
              </a:solidFill>
              <a:latin typeface="Segoe UI Light" panose="020B0502040204020203" pitchFamily="34" charset="0"/>
              <a:cs typeface="Segoe UI Light" panose="020B0502040204020203" pitchFamily="34" charset="0"/>
            </a:endParaRPr>
          </a:p>
        </p:txBody>
      </p:sp>
      <p:sp>
        <p:nvSpPr>
          <p:cNvPr id="7" name="Rectangle 6">
            <a:extLst>
              <a:ext uri="{FF2B5EF4-FFF2-40B4-BE49-F238E27FC236}">
                <a16:creationId xmlns:a16="http://schemas.microsoft.com/office/drawing/2014/main" id="{856629B1-FF49-43C9-9876-B5E3220DA139}"/>
              </a:ext>
            </a:extLst>
          </p:cNvPr>
          <p:cNvSpPr/>
          <p:nvPr/>
        </p:nvSpPr>
        <p:spPr>
          <a:xfrm>
            <a:off x="2360842" y="5661679"/>
            <a:ext cx="1727870" cy="360000"/>
          </a:xfrm>
          <a:prstGeom prst="rect">
            <a:avLst/>
          </a:prstGeom>
          <a:solidFill>
            <a:srgbClr val="FF7C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600" dirty="0">
                <a:solidFill>
                  <a:schemeClr val="tx1">
                    <a:lumMod val="85000"/>
                    <a:lumOff val="15000"/>
                  </a:schemeClr>
                </a:solidFill>
                <a:latin typeface="Segoe UI Light" panose="020B0502040204020203" pitchFamily="34" charset="0"/>
                <a:cs typeface="Segoe UI Light" panose="020B0502040204020203" pitchFamily="34" charset="0"/>
              </a:rPr>
              <a:t>Project</a:t>
            </a:r>
          </a:p>
        </p:txBody>
      </p:sp>
      <p:sp>
        <p:nvSpPr>
          <p:cNvPr id="8" name="Rectangle 7">
            <a:extLst>
              <a:ext uri="{FF2B5EF4-FFF2-40B4-BE49-F238E27FC236}">
                <a16:creationId xmlns:a16="http://schemas.microsoft.com/office/drawing/2014/main" id="{258DC52A-E588-4118-AFD4-18EA572E3A1F}"/>
              </a:ext>
            </a:extLst>
          </p:cNvPr>
          <p:cNvSpPr/>
          <p:nvPr/>
        </p:nvSpPr>
        <p:spPr>
          <a:xfrm>
            <a:off x="4465117" y="5661679"/>
            <a:ext cx="1727870" cy="3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solidFill>
                  <a:schemeClr val="tx1">
                    <a:lumMod val="85000"/>
                    <a:lumOff val="15000"/>
                  </a:schemeClr>
                </a:solidFill>
                <a:latin typeface="Segoe UI Light" panose="020B0502040204020203" pitchFamily="34" charset="0"/>
                <a:cs typeface="Segoe UI Light" panose="020B0502040204020203" pitchFamily="34" charset="0"/>
              </a:rPr>
              <a:t>Theory</a:t>
            </a:r>
            <a:endParaRPr lang="nl-NL" sz="1600" dirty="0">
              <a:solidFill>
                <a:schemeClr val="tx1">
                  <a:lumMod val="85000"/>
                  <a:lumOff val="15000"/>
                </a:schemeClr>
              </a:solidFill>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637B86F2-BA17-4954-B1F1-FA412D818A86}"/>
              </a:ext>
            </a:extLst>
          </p:cNvPr>
          <p:cNvSpPr/>
          <p:nvPr/>
        </p:nvSpPr>
        <p:spPr>
          <a:xfrm>
            <a:off x="513612" y="5103667"/>
            <a:ext cx="3575099" cy="360000"/>
          </a:xfrm>
          <a:prstGeom prst="rect">
            <a:avLst/>
          </a:prstGeom>
          <a:solidFill>
            <a:srgbClr val="FF7C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600" dirty="0" err="1">
                <a:solidFill>
                  <a:schemeClr val="tx1">
                    <a:lumMod val="85000"/>
                    <a:lumOff val="15000"/>
                  </a:schemeClr>
                </a:solidFill>
                <a:latin typeface="Segoe UI Light" panose="020B0502040204020203" pitchFamily="34" charset="0"/>
                <a:cs typeface="Segoe UI Light" panose="020B0502040204020203" pitchFamily="34" charset="0"/>
              </a:rPr>
              <a:t>Introduction</a:t>
            </a:r>
            <a:r>
              <a:rPr lang="nl-NL" sz="1600" dirty="0">
                <a:solidFill>
                  <a:schemeClr val="tx1">
                    <a:lumMod val="85000"/>
                    <a:lumOff val="15000"/>
                  </a:schemeClr>
                </a:solidFill>
                <a:latin typeface="Segoe UI Light" panose="020B0502040204020203" pitchFamily="34" charset="0"/>
                <a:cs typeface="Segoe UI Light" panose="020B0502040204020203" pitchFamily="34" charset="0"/>
              </a:rPr>
              <a:t> </a:t>
            </a:r>
            <a:r>
              <a:rPr lang="nl-NL" sz="1600" dirty="0" err="1">
                <a:solidFill>
                  <a:schemeClr val="tx1">
                    <a:lumMod val="85000"/>
                    <a:lumOff val="15000"/>
                  </a:schemeClr>
                </a:solidFill>
                <a:latin typeface="Segoe UI Light" panose="020B0502040204020203" pitchFamily="34" charset="0"/>
                <a:cs typeface="Segoe UI Light" panose="020B0502040204020203" pitchFamily="34" charset="0"/>
              </a:rPr>
              <a:t>to</a:t>
            </a:r>
            <a:r>
              <a:rPr lang="nl-NL" sz="1600" dirty="0">
                <a:solidFill>
                  <a:schemeClr val="tx1">
                    <a:lumMod val="85000"/>
                    <a:lumOff val="15000"/>
                  </a:schemeClr>
                </a:solidFill>
                <a:latin typeface="Segoe UI Light" panose="020B0502040204020203" pitchFamily="34" charset="0"/>
                <a:cs typeface="Segoe UI Light" panose="020B0502040204020203" pitchFamily="34" charset="0"/>
              </a:rPr>
              <a:t> </a:t>
            </a:r>
            <a:r>
              <a:rPr lang="nl-NL" sz="1600" dirty="0" err="1">
                <a:solidFill>
                  <a:schemeClr val="tx1">
                    <a:lumMod val="85000"/>
                    <a:lumOff val="15000"/>
                  </a:schemeClr>
                </a:solidFill>
                <a:latin typeface="Segoe UI Light" panose="020B0502040204020203" pitchFamily="34" charset="0"/>
                <a:cs typeface="Segoe UI Light" panose="020B0502040204020203" pitchFamily="34" charset="0"/>
              </a:rPr>
              <a:t>Science</a:t>
            </a:r>
            <a:r>
              <a:rPr lang="nl-NL" sz="1600" dirty="0">
                <a:solidFill>
                  <a:schemeClr val="tx1">
                    <a:lumMod val="85000"/>
                    <a:lumOff val="15000"/>
                  </a:schemeClr>
                </a:solidFill>
                <a:latin typeface="Segoe UI Light" panose="020B0502040204020203" pitchFamily="34" charset="0"/>
                <a:cs typeface="Segoe UI Light" panose="020B0502040204020203" pitchFamily="34" charset="0"/>
              </a:rPr>
              <a:t> &amp; Business </a:t>
            </a:r>
            <a:r>
              <a:rPr lang="nl-NL" sz="1100" dirty="0">
                <a:solidFill>
                  <a:schemeClr val="tx1">
                    <a:lumMod val="85000"/>
                    <a:lumOff val="15000"/>
                  </a:schemeClr>
                </a:solidFill>
                <a:latin typeface="Segoe UI Light" panose="020B0502040204020203" pitchFamily="34" charset="0"/>
                <a:cs typeface="Segoe UI Light" panose="020B0502040204020203" pitchFamily="34" charset="0"/>
              </a:rPr>
              <a:t>(10 EC)</a:t>
            </a:r>
            <a:endParaRPr lang="nl-NL" sz="1600" dirty="0">
              <a:solidFill>
                <a:schemeClr val="tx1">
                  <a:lumMod val="85000"/>
                  <a:lumOff val="15000"/>
                </a:schemeClr>
              </a:solidFill>
              <a:latin typeface="Segoe UI Light" panose="020B0502040204020203" pitchFamily="34" charset="0"/>
              <a:cs typeface="Segoe UI Light" panose="020B0502040204020203" pitchFamily="34" charset="0"/>
            </a:endParaRPr>
          </a:p>
        </p:txBody>
      </p:sp>
      <p:sp>
        <p:nvSpPr>
          <p:cNvPr id="10" name="Rectangle 9">
            <a:extLst>
              <a:ext uri="{FF2B5EF4-FFF2-40B4-BE49-F238E27FC236}">
                <a16:creationId xmlns:a16="http://schemas.microsoft.com/office/drawing/2014/main" id="{76FAA95F-970F-48BB-8D74-F8C711115A78}"/>
              </a:ext>
            </a:extLst>
          </p:cNvPr>
          <p:cNvSpPr/>
          <p:nvPr/>
        </p:nvSpPr>
        <p:spPr>
          <a:xfrm>
            <a:off x="6312346" y="5661679"/>
            <a:ext cx="1727870" cy="3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chemeClr val="tx1">
                    <a:lumMod val="85000"/>
                    <a:lumOff val="15000"/>
                  </a:schemeClr>
                </a:solidFill>
                <a:latin typeface="Segoe UI Light" panose="020B0502040204020203" pitchFamily="34" charset="0"/>
                <a:cs typeface="Segoe UI Light" panose="020B0502040204020203" pitchFamily="34" charset="0"/>
              </a:rPr>
              <a:t>Project</a:t>
            </a:r>
          </a:p>
        </p:txBody>
      </p:sp>
      <p:sp>
        <p:nvSpPr>
          <p:cNvPr id="11" name="Rectangle 10">
            <a:extLst>
              <a:ext uri="{FF2B5EF4-FFF2-40B4-BE49-F238E27FC236}">
                <a16:creationId xmlns:a16="http://schemas.microsoft.com/office/drawing/2014/main" id="{C29E3FFF-17C4-4BF5-B7CE-A78DDB67AE17}"/>
              </a:ext>
            </a:extLst>
          </p:cNvPr>
          <p:cNvSpPr/>
          <p:nvPr/>
        </p:nvSpPr>
        <p:spPr>
          <a:xfrm>
            <a:off x="4465117" y="5103667"/>
            <a:ext cx="3575099" cy="360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err="1">
                <a:solidFill>
                  <a:schemeClr val="tx1">
                    <a:lumMod val="85000"/>
                    <a:lumOff val="15000"/>
                  </a:schemeClr>
                </a:solidFill>
                <a:latin typeface="Segoe UI Light" panose="020B0502040204020203" pitchFamily="34" charset="0"/>
                <a:cs typeface="Segoe UI Light" panose="020B0502040204020203" pitchFamily="34" charset="0"/>
              </a:rPr>
              <a:t>Introduction</a:t>
            </a:r>
            <a:r>
              <a:rPr lang="nl-NL" sz="1600" dirty="0">
                <a:solidFill>
                  <a:schemeClr val="tx1">
                    <a:lumMod val="85000"/>
                    <a:lumOff val="15000"/>
                  </a:schemeClr>
                </a:solidFill>
                <a:latin typeface="Segoe UI Light" panose="020B0502040204020203" pitchFamily="34" charset="0"/>
                <a:cs typeface="Segoe UI Light" panose="020B0502040204020203" pitchFamily="34" charset="0"/>
              </a:rPr>
              <a:t> </a:t>
            </a:r>
            <a:r>
              <a:rPr lang="nl-NL" sz="1600" dirty="0" err="1">
                <a:solidFill>
                  <a:schemeClr val="tx1">
                    <a:lumMod val="85000"/>
                    <a:lumOff val="15000"/>
                  </a:schemeClr>
                </a:solidFill>
                <a:latin typeface="Segoe UI Light" panose="020B0502040204020203" pitchFamily="34" charset="0"/>
                <a:cs typeface="Segoe UI Light" panose="020B0502040204020203" pitchFamily="34" charset="0"/>
              </a:rPr>
              <a:t>to</a:t>
            </a:r>
            <a:r>
              <a:rPr lang="nl-NL" sz="1600" dirty="0">
                <a:solidFill>
                  <a:schemeClr val="tx1">
                    <a:lumMod val="85000"/>
                    <a:lumOff val="15000"/>
                  </a:schemeClr>
                </a:solidFill>
                <a:latin typeface="Segoe UI Light" panose="020B0502040204020203" pitchFamily="34" charset="0"/>
                <a:cs typeface="Segoe UI Light" panose="020B0502040204020203" pitchFamily="34" charset="0"/>
              </a:rPr>
              <a:t> </a:t>
            </a:r>
            <a:r>
              <a:rPr lang="nl-NL" sz="1600" dirty="0" err="1">
                <a:solidFill>
                  <a:schemeClr val="tx1">
                    <a:lumMod val="85000"/>
                    <a:lumOff val="15000"/>
                  </a:schemeClr>
                </a:solidFill>
                <a:latin typeface="Segoe UI Light" panose="020B0502040204020203" pitchFamily="34" charset="0"/>
                <a:cs typeface="Segoe UI Light" panose="020B0502040204020203" pitchFamily="34" charset="0"/>
              </a:rPr>
              <a:t>Science</a:t>
            </a:r>
            <a:r>
              <a:rPr lang="nl-NL" sz="1600" dirty="0">
                <a:solidFill>
                  <a:schemeClr val="tx1">
                    <a:lumMod val="85000"/>
                    <a:lumOff val="15000"/>
                  </a:schemeClr>
                </a:solidFill>
                <a:latin typeface="Segoe UI Light" panose="020B0502040204020203" pitchFamily="34" charset="0"/>
                <a:cs typeface="Segoe UI Light" panose="020B0502040204020203" pitchFamily="34" charset="0"/>
              </a:rPr>
              <a:t> &amp; Policy </a:t>
            </a:r>
            <a:r>
              <a:rPr lang="nl-NL" sz="1100" dirty="0">
                <a:solidFill>
                  <a:schemeClr val="tx1">
                    <a:lumMod val="85000"/>
                    <a:lumOff val="15000"/>
                  </a:schemeClr>
                </a:solidFill>
                <a:latin typeface="Segoe UI Light" panose="020B0502040204020203" pitchFamily="34" charset="0"/>
                <a:cs typeface="Segoe UI Light" panose="020B0502040204020203" pitchFamily="34" charset="0"/>
              </a:rPr>
              <a:t>(10 EC)</a:t>
            </a:r>
            <a:endParaRPr lang="nl-NL" sz="1600" dirty="0">
              <a:solidFill>
                <a:schemeClr val="tx1">
                  <a:lumMod val="85000"/>
                  <a:lumOff val="15000"/>
                </a:schemeClr>
              </a:solidFill>
              <a:latin typeface="Segoe UI Light" panose="020B0502040204020203" pitchFamily="34" charset="0"/>
              <a:cs typeface="Segoe UI Light" panose="020B0502040204020203" pitchFamily="34" charset="0"/>
            </a:endParaRPr>
          </a:p>
        </p:txBody>
      </p:sp>
      <p:sp>
        <p:nvSpPr>
          <p:cNvPr id="12" name="TextBox 11">
            <a:extLst>
              <a:ext uri="{FF2B5EF4-FFF2-40B4-BE49-F238E27FC236}">
                <a16:creationId xmlns:a16="http://schemas.microsoft.com/office/drawing/2014/main" id="{2440FE0C-0A60-4557-8B3B-0EC5AAD0902A}"/>
              </a:ext>
            </a:extLst>
          </p:cNvPr>
          <p:cNvSpPr txBox="1"/>
          <p:nvPr/>
        </p:nvSpPr>
        <p:spPr>
          <a:xfrm>
            <a:off x="521730" y="4162978"/>
            <a:ext cx="1245854" cy="369332"/>
          </a:xfrm>
          <a:prstGeom prst="rect">
            <a:avLst/>
          </a:prstGeom>
          <a:noFill/>
        </p:spPr>
        <p:txBody>
          <a:bodyPr wrap="none" rtlCol="0">
            <a:spAutoFit/>
          </a:bodyPr>
          <a:lstStyle/>
          <a:p>
            <a:r>
              <a:rPr lang="nl-NL" dirty="0">
                <a:latin typeface="Segoe UI Light" panose="020B0502040204020203" pitchFamily="34" charset="0"/>
                <a:cs typeface="Segoe UI Light" panose="020B0502040204020203" pitchFamily="34" charset="0"/>
              </a:rPr>
              <a:t>September</a:t>
            </a:r>
          </a:p>
        </p:txBody>
      </p:sp>
      <p:sp>
        <p:nvSpPr>
          <p:cNvPr id="13" name="TextBox 12">
            <a:extLst>
              <a:ext uri="{FF2B5EF4-FFF2-40B4-BE49-F238E27FC236}">
                <a16:creationId xmlns:a16="http://schemas.microsoft.com/office/drawing/2014/main" id="{5D6C572F-8498-4DB8-8A09-4AECBCFB2EA5}"/>
              </a:ext>
            </a:extLst>
          </p:cNvPr>
          <p:cNvSpPr txBox="1"/>
          <p:nvPr/>
        </p:nvSpPr>
        <p:spPr>
          <a:xfrm>
            <a:off x="6793599" y="4167226"/>
            <a:ext cx="1189749" cy="369332"/>
          </a:xfrm>
          <a:prstGeom prst="rect">
            <a:avLst/>
          </a:prstGeom>
          <a:noFill/>
        </p:spPr>
        <p:txBody>
          <a:bodyPr wrap="none" rtlCol="0">
            <a:spAutoFit/>
          </a:bodyPr>
          <a:lstStyle/>
          <a:p>
            <a:r>
              <a:rPr lang="nl-NL" dirty="0">
                <a:latin typeface="Segoe UI Light" panose="020B0502040204020203" pitchFamily="34" charset="0"/>
                <a:cs typeface="Segoe UI Light" panose="020B0502040204020203" pitchFamily="34" charset="0"/>
              </a:rPr>
              <a:t>December</a:t>
            </a:r>
          </a:p>
        </p:txBody>
      </p:sp>
      <p:sp>
        <p:nvSpPr>
          <p:cNvPr id="14" name="Rectangle 13">
            <a:extLst>
              <a:ext uri="{FF2B5EF4-FFF2-40B4-BE49-F238E27FC236}">
                <a16:creationId xmlns:a16="http://schemas.microsoft.com/office/drawing/2014/main" id="{50ADC18B-8F63-43D1-9501-D879DCA26943}"/>
              </a:ext>
            </a:extLst>
          </p:cNvPr>
          <p:cNvSpPr/>
          <p:nvPr/>
        </p:nvSpPr>
        <p:spPr>
          <a:xfrm>
            <a:off x="8256240" y="4539582"/>
            <a:ext cx="1871886"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latin typeface="Segoe UI" panose="020B0502040204020203" pitchFamily="34" charset="0"/>
                <a:cs typeface="Segoe UI" panose="020B0502040204020203" pitchFamily="34" charset="0"/>
              </a:rPr>
              <a:t>SBP-stages</a:t>
            </a:r>
            <a:endParaRPr lang="nl-NL" sz="1600" dirty="0">
              <a:solidFill>
                <a:schemeClr val="bg1"/>
              </a:solidFill>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E5B6ABAB-20E3-49EC-A6B8-CB0E0A5F4068}"/>
              </a:ext>
            </a:extLst>
          </p:cNvPr>
          <p:cNvSpPr txBox="1"/>
          <p:nvPr/>
        </p:nvSpPr>
        <p:spPr>
          <a:xfrm>
            <a:off x="8256240" y="4162978"/>
            <a:ext cx="854914" cy="369332"/>
          </a:xfrm>
          <a:prstGeom prst="rect">
            <a:avLst/>
          </a:prstGeom>
          <a:noFill/>
        </p:spPr>
        <p:txBody>
          <a:bodyPr wrap="none" rtlCol="0">
            <a:spAutoFit/>
          </a:bodyPr>
          <a:lstStyle/>
          <a:p>
            <a:r>
              <a:rPr lang="nl-NL" dirty="0">
                <a:latin typeface="Segoe UI Light" panose="020B0502040204020203" pitchFamily="34" charset="0"/>
                <a:cs typeface="Segoe UI Light" panose="020B0502040204020203" pitchFamily="34" charset="0"/>
              </a:rPr>
              <a:t>Januari</a:t>
            </a:r>
          </a:p>
        </p:txBody>
      </p:sp>
      <p:sp>
        <p:nvSpPr>
          <p:cNvPr id="16" name="Arrow: Right 15">
            <a:extLst>
              <a:ext uri="{FF2B5EF4-FFF2-40B4-BE49-F238E27FC236}">
                <a16:creationId xmlns:a16="http://schemas.microsoft.com/office/drawing/2014/main" id="{D18D2A2B-5B7C-4146-B67D-DC7594E895C4}"/>
              </a:ext>
            </a:extLst>
          </p:cNvPr>
          <p:cNvSpPr/>
          <p:nvPr/>
        </p:nvSpPr>
        <p:spPr>
          <a:xfrm>
            <a:off x="10204891" y="4354220"/>
            <a:ext cx="376023" cy="73352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cs typeface="Segoe UI Light" panose="020B0502040204020203" pitchFamily="34" charset="0"/>
            </a:endParaRPr>
          </a:p>
        </p:txBody>
      </p:sp>
      <p:sp>
        <p:nvSpPr>
          <p:cNvPr id="17" name="Rectangle 16">
            <a:extLst>
              <a:ext uri="{FF2B5EF4-FFF2-40B4-BE49-F238E27FC236}">
                <a16:creationId xmlns:a16="http://schemas.microsoft.com/office/drawing/2014/main" id="{76E49ACB-3545-4F37-9693-2B1289951447}"/>
              </a:ext>
            </a:extLst>
          </p:cNvPr>
          <p:cNvSpPr/>
          <p:nvPr/>
        </p:nvSpPr>
        <p:spPr>
          <a:xfrm>
            <a:off x="10645477" y="4539582"/>
            <a:ext cx="1355179" cy="360000"/>
          </a:xfrm>
          <a:prstGeom prst="rect">
            <a:avLst/>
          </a:prstGeom>
          <a:solidFill>
            <a:srgbClr val="BF1A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600" dirty="0">
                <a:latin typeface="Segoe UI" panose="020B0502040204020203" pitchFamily="34" charset="0"/>
                <a:cs typeface="Segoe UI" panose="020B0502040204020203" pitchFamily="34" charset="0"/>
              </a:rPr>
              <a:t>Congres</a:t>
            </a:r>
          </a:p>
        </p:txBody>
      </p:sp>
      <p:sp>
        <p:nvSpPr>
          <p:cNvPr id="18" name="TextBox 17">
            <a:extLst>
              <a:ext uri="{FF2B5EF4-FFF2-40B4-BE49-F238E27FC236}">
                <a16:creationId xmlns:a16="http://schemas.microsoft.com/office/drawing/2014/main" id="{D8A4051E-A448-4917-87CA-12FA2817E839}"/>
              </a:ext>
            </a:extLst>
          </p:cNvPr>
          <p:cNvSpPr txBox="1"/>
          <p:nvPr/>
        </p:nvSpPr>
        <p:spPr>
          <a:xfrm>
            <a:off x="10701583" y="4162978"/>
            <a:ext cx="479618" cy="369332"/>
          </a:xfrm>
          <a:prstGeom prst="rect">
            <a:avLst/>
          </a:prstGeom>
          <a:noFill/>
        </p:spPr>
        <p:txBody>
          <a:bodyPr wrap="none" rtlCol="0">
            <a:spAutoFit/>
          </a:bodyPr>
          <a:lstStyle/>
          <a:p>
            <a:pPr algn="r"/>
            <a:r>
              <a:rPr lang="nl-NL" dirty="0">
                <a:latin typeface="Segoe UI Light" panose="020B0502040204020203" pitchFamily="34" charset="0"/>
                <a:cs typeface="Segoe UI Light" panose="020B0502040204020203" pitchFamily="34" charset="0"/>
              </a:rPr>
              <a:t>Juli</a:t>
            </a:r>
          </a:p>
        </p:txBody>
      </p:sp>
      <p:pic>
        <p:nvPicPr>
          <p:cNvPr id="19" name="Picture 2" descr="Image result for Bayer B.V.">
            <a:extLst>
              <a:ext uri="{FF2B5EF4-FFF2-40B4-BE49-F238E27FC236}">
                <a16:creationId xmlns:a16="http://schemas.microsoft.com/office/drawing/2014/main" id="{393C467F-8AD7-47FB-B624-1153227D86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1448" y="6165304"/>
            <a:ext cx="477254" cy="4772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Kpn health">
            <a:extLst>
              <a:ext uri="{FF2B5EF4-FFF2-40B4-BE49-F238E27FC236}">
                <a16:creationId xmlns:a16="http://schemas.microsoft.com/office/drawing/2014/main" id="{AE3E29D9-2A16-415F-9530-8FB662D638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8235" y="6165304"/>
            <a:ext cx="638040" cy="47725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rivm logo">
            <a:extLst>
              <a:ext uri="{FF2B5EF4-FFF2-40B4-BE49-F238E27FC236}">
                <a16:creationId xmlns:a16="http://schemas.microsoft.com/office/drawing/2014/main" id="{25A70637-82D3-4113-86E0-97A7D5E2F2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8396" y="6141490"/>
            <a:ext cx="524878" cy="52487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3165FD45-DBFF-41AF-AEC9-F192697FA4A4}"/>
              </a:ext>
            </a:extLst>
          </p:cNvPr>
          <p:cNvSpPr/>
          <p:nvPr/>
        </p:nvSpPr>
        <p:spPr>
          <a:xfrm>
            <a:off x="983432" y="2357968"/>
            <a:ext cx="6192688" cy="648072"/>
          </a:xfrm>
          <a:prstGeom prst="rect">
            <a:avLst/>
          </a:prstGeom>
          <a:solidFill>
            <a:srgbClr val="BF1A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Segoe UI Semibold" panose="020B0702040204020203" pitchFamily="34" charset="0"/>
                <a:cs typeface="Segoe UI Semibold" panose="020B0702040204020203" pitchFamily="34" charset="0"/>
              </a:rPr>
              <a:t>Master </a:t>
            </a:r>
            <a:r>
              <a:rPr lang="en-US" dirty="0" err="1">
                <a:latin typeface="Segoe UI Semibold" panose="020B0702040204020203" pitchFamily="34" charset="0"/>
                <a:cs typeface="Segoe UI Semibold" panose="020B0702040204020203" pitchFamily="34" charset="0"/>
              </a:rPr>
              <a:t>jaar</a:t>
            </a:r>
            <a:r>
              <a:rPr lang="en-US" dirty="0">
                <a:latin typeface="Segoe UI Semibold" panose="020B0702040204020203" pitchFamily="34" charset="0"/>
                <a:cs typeface="Segoe UI Semibold" panose="020B0702040204020203" pitchFamily="34" charset="0"/>
              </a:rPr>
              <a:t> 2: Science Business &amp; Policy</a:t>
            </a:r>
            <a:endParaRPr lang="nl-NL" dirty="0">
              <a:latin typeface="Segoe UI Semibold" panose="020B0702040204020203" pitchFamily="34" charset="0"/>
              <a:cs typeface="Segoe UI Semibold" panose="020B0702040204020203" pitchFamily="34" charset="0"/>
            </a:endParaRPr>
          </a:p>
        </p:txBody>
      </p:sp>
      <p:sp>
        <p:nvSpPr>
          <p:cNvPr id="24" name="Rectangle 23">
            <a:extLst>
              <a:ext uri="{FF2B5EF4-FFF2-40B4-BE49-F238E27FC236}">
                <a16:creationId xmlns:a16="http://schemas.microsoft.com/office/drawing/2014/main" id="{97B068F0-B010-40F9-8860-DA84679F16EC}"/>
              </a:ext>
            </a:extLst>
          </p:cNvPr>
          <p:cNvSpPr/>
          <p:nvPr/>
        </p:nvSpPr>
        <p:spPr>
          <a:xfrm>
            <a:off x="983432" y="1570598"/>
            <a:ext cx="6192688" cy="64807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Semibold" panose="020B0702040204020203" pitchFamily="34" charset="0"/>
                <a:cs typeface="Segoe UI Semibold" panose="020B0702040204020203" pitchFamily="34" charset="0"/>
              </a:rPr>
              <a:t>Master </a:t>
            </a:r>
            <a:r>
              <a:rPr lang="en-US" dirty="0" err="1">
                <a:latin typeface="Segoe UI Semibold" panose="020B0702040204020203" pitchFamily="34" charset="0"/>
                <a:cs typeface="Segoe UI Semibold" panose="020B0702040204020203" pitchFamily="34" charset="0"/>
              </a:rPr>
              <a:t>jaar</a:t>
            </a:r>
            <a:r>
              <a:rPr lang="en-US" dirty="0">
                <a:latin typeface="Segoe UI Semibold" panose="020B0702040204020203" pitchFamily="34" charset="0"/>
                <a:cs typeface="Segoe UI Semibold" panose="020B0702040204020203" pitchFamily="34" charset="0"/>
              </a:rPr>
              <a:t> 1: </a:t>
            </a:r>
            <a:r>
              <a:rPr lang="en-US" dirty="0" err="1">
                <a:latin typeface="Segoe UI Semibold" panose="020B0702040204020203" pitchFamily="34" charset="0"/>
                <a:cs typeface="Segoe UI Semibold" panose="020B0702040204020203" pitchFamily="34" charset="0"/>
              </a:rPr>
              <a:t>onderzoek</a:t>
            </a:r>
            <a:r>
              <a:rPr lang="en-US" dirty="0">
                <a:latin typeface="Segoe UI Semibold" panose="020B0702040204020203" pitchFamily="34" charset="0"/>
                <a:cs typeface="Segoe UI Semibold" panose="020B0702040204020203" pitchFamily="34" charset="0"/>
              </a:rPr>
              <a:t> in lab, </a:t>
            </a:r>
            <a:r>
              <a:rPr lang="en-US" dirty="0" err="1">
                <a:latin typeface="Segoe UI Semibold" panose="020B0702040204020203" pitchFamily="34" charset="0"/>
                <a:cs typeface="Segoe UI Semibold" panose="020B0702040204020203" pitchFamily="34" charset="0"/>
              </a:rPr>
              <a:t>cursussen</a:t>
            </a:r>
            <a:r>
              <a:rPr lang="en-US" dirty="0">
                <a:latin typeface="Segoe UI Semibold" panose="020B0702040204020203" pitchFamily="34" charset="0"/>
                <a:cs typeface="Segoe UI Semibold" panose="020B0702040204020203" pitchFamily="34" charset="0"/>
              </a:rPr>
              <a:t>, etc.</a:t>
            </a:r>
            <a:endParaRPr lang="nl-NL" dirty="0">
              <a:latin typeface="Segoe UI Semibold" panose="020B0702040204020203" pitchFamily="34" charset="0"/>
              <a:cs typeface="Segoe UI Semibold" panose="020B0702040204020203" pitchFamily="34" charset="0"/>
            </a:endParaRPr>
          </a:p>
        </p:txBody>
      </p:sp>
      <p:sp>
        <p:nvSpPr>
          <p:cNvPr id="25" name="TextBox 24">
            <a:extLst>
              <a:ext uri="{FF2B5EF4-FFF2-40B4-BE49-F238E27FC236}">
                <a16:creationId xmlns:a16="http://schemas.microsoft.com/office/drawing/2014/main" id="{397E33A3-F442-4D30-86AD-488CE58CB9F9}"/>
              </a:ext>
            </a:extLst>
          </p:cNvPr>
          <p:cNvSpPr txBox="1"/>
          <p:nvPr/>
        </p:nvSpPr>
        <p:spPr>
          <a:xfrm>
            <a:off x="10563028" y="4906854"/>
            <a:ext cx="1529201" cy="584775"/>
          </a:xfrm>
          <a:prstGeom prst="rect">
            <a:avLst/>
          </a:prstGeom>
          <a:noFill/>
        </p:spPr>
        <p:txBody>
          <a:bodyPr wrap="none" rtlCol="0">
            <a:spAutoFit/>
          </a:bodyPr>
          <a:lstStyle/>
          <a:p>
            <a:r>
              <a:rPr lang="en-GB" b="1" dirty="0">
                <a:latin typeface="Segoe UI Semibold" panose="020B0702040204020203" pitchFamily="34" charset="0"/>
                <a:cs typeface="Segoe UI Semibold" panose="020B0702040204020203" pitchFamily="34" charset="0"/>
              </a:rPr>
              <a:t>2022:</a:t>
            </a:r>
          </a:p>
          <a:p>
            <a:r>
              <a:rPr lang="en-GB" sz="1400" dirty="0">
                <a:latin typeface="Segoe UI Light" panose="020B0502040204020203" pitchFamily="34" charset="0"/>
                <a:cs typeface="Segoe UI Light" panose="020B0502040204020203" pitchFamily="34" charset="0"/>
              </a:rPr>
              <a:t>63 </a:t>
            </a:r>
            <a:r>
              <a:rPr lang="en-GB" sz="1400" dirty="0" err="1">
                <a:latin typeface="Segoe UI Light" panose="020B0502040204020203" pitchFamily="34" charset="0"/>
                <a:cs typeface="Segoe UI Light" panose="020B0502040204020203" pitchFamily="34" charset="0"/>
              </a:rPr>
              <a:t>stageprojecten</a:t>
            </a:r>
            <a:endParaRPr lang="en-GB" sz="1400" dirty="0">
              <a:latin typeface="Segoe UI Light" panose="020B0502040204020203" pitchFamily="34" charset="0"/>
              <a:cs typeface="Segoe UI Light" panose="020B0502040204020203" pitchFamily="34" charset="0"/>
            </a:endParaRPr>
          </a:p>
        </p:txBody>
      </p:sp>
      <p:sp>
        <p:nvSpPr>
          <p:cNvPr id="27" name="TextBox 26">
            <a:extLst>
              <a:ext uri="{FF2B5EF4-FFF2-40B4-BE49-F238E27FC236}">
                <a16:creationId xmlns:a16="http://schemas.microsoft.com/office/drawing/2014/main" id="{5531C136-B7F0-48A3-B420-8A8549734AFE}"/>
              </a:ext>
            </a:extLst>
          </p:cNvPr>
          <p:cNvSpPr txBox="1"/>
          <p:nvPr/>
        </p:nvSpPr>
        <p:spPr>
          <a:xfrm>
            <a:off x="8908694" y="4899582"/>
            <a:ext cx="545342" cy="261610"/>
          </a:xfrm>
          <a:prstGeom prst="rect">
            <a:avLst/>
          </a:prstGeom>
          <a:noFill/>
        </p:spPr>
        <p:txBody>
          <a:bodyPr wrap="none" rtlCol="0">
            <a:spAutoFit/>
          </a:bodyPr>
          <a:lstStyle/>
          <a:p>
            <a:r>
              <a:rPr lang="en-GB" sz="1100" dirty="0">
                <a:latin typeface="Segoe UI Semibold" panose="020B0702040204020203" pitchFamily="34" charset="0"/>
                <a:cs typeface="Segoe UI Semibold" panose="020B0702040204020203" pitchFamily="34" charset="0"/>
              </a:rPr>
              <a:t>40 EC</a:t>
            </a:r>
          </a:p>
        </p:txBody>
      </p:sp>
      <p:pic>
        <p:nvPicPr>
          <p:cNvPr id="30" name="Picture 4">
            <a:extLst>
              <a:ext uri="{FF2B5EF4-FFF2-40B4-BE49-F238E27FC236}">
                <a16:creationId xmlns:a16="http://schemas.microsoft.com/office/drawing/2014/main" id="{55CD1219-EF85-4B80-8CCB-8DC1C46326ED}"/>
              </a:ext>
            </a:extLst>
          </p:cNvPr>
          <p:cNvPicPr>
            <a:picLocks/>
          </p:cNvPicPr>
          <p:nvPr/>
        </p:nvPicPr>
        <p:blipFill rotWithShape="1">
          <a:blip r:embed="rId5" cstate="print">
            <a:extLst>
              <a:ext uri="{28A0092B-C50C-407E-A947-70E740481C1C}">
                <a14:useLocalDpi xmlns:a14="http://schemas.microsoft.com/office/drawing/2010/main" val="0"/>
              </a:ext>
            </a:extLst>
          </a:blip>
          <a:srcRect t="20036" b="6679"/>
          <a:stretch/>
        </p:blipFill>
        <p:spPr bwMode="auto">
          <a:xfrm>
            <a:off x="7737835" y="1993685"/>
            <a:ext cx="1373319" cy="1503663"/>
          </a:xfrm>
          <a:prstGeom prst="rect">
            <a:avLst/>
          </a:prstGeom>
          <a:noFill/>
          <a:ln>
            <a:noFill/>
          </a:ln>
          <a:extLst>
            <a:ext uri="{53640926-AAD7-44D8-BBD7-CCE9431645EC}">
              <a14:shadowObscured xmlns:a14="http://schemas.microsoft.com/office/drawing/2010/main"/>
            </a:ext>
          </a:extLst>
        </p:spPr>
      </p:pic>
      <p:pic>
        <p:nvPicPr>
          <p:cNvPr id="31" name="Picture 30">
            <a:extLst>
              <a:ext uri="{FF2B5EF4-FFF2-40B4-BE49-F238E27FC236}">
                <a16:creationId xmlns:a16="http://schemas.microsoft.com/office/drawing/2014/main" id="{ECD2C483-36A7-4398-9FAF-B8DB7B2517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835" y="1723497"/>
            <a:ext cx="1373319" cy="206596"/>
          </a:xfrm>
          <a:prstGeom prst="rect">
            <a:avLst/>
          </a:prstGeom>
        </p:spPr>
      </p:pic>
      <p:pic>
        <p:nvPicPr>
          <p:cNvPr id="33" name="Picture 32">
            <a:extLst>
              <a:ext uri="{FF2B5EF4-FFF2-40B4-BE49-F238E27FC236}">
                <a16:creationId xmlns:a16="http://schemas.microsoft.com/office/drawing/2014/main" id="{9C1BD585-6C38-41E7-8FBA-80777DC3D2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7617" y="6094843"/>
            <a:ext cx="610710" cy="614865"/>
          </a:xfrm>
          <a:prstGeom prst="rect">
            <a:avLst/>
          </a:prstGeom>
        </p:spPr>
      </p:pic>
      <p:pic>
        <p:nvPicPr>
          <p:cNvPr id="37" name="Picture 36">
            <a:extLst>
              <a:ext uri="{FF2B5EF4-FFF2-40B4-BE49-F238E27FC236}">
                <a16:creationId xmlns:a16="http://schemas.microsoft.com/office/drawing/2014/main" id="{2B65F760-70B8-4F4D-933F-3F787272E2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6385" y="6094842"/>
            <a:ext cx="638039" cy="638039"/>
          </a:xfrm>
          <a:prstGeom prst="rect">
            <a:avLst/>
          </a:prstGeom>
        </p:spPr>
      </p:pic>
      <p:pic>
        <p:nvPicPr>
          <p:cNvPr id="39" name="Picture 38">
            <a:extLst>
              <a:ext uri="{FF2B5EF4-FFF2-40B4-BE49-F238E27FC236}">
                <a16:creationId xmlns:a16="http://schemas.microsoft.com/office/drawing/2014/main" id="{5178EBE2-F26D-41E3-9BDD-F813058611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8000" y="6126566"/>
            <a:ext cx="925125" cy="574551"/>
          </a:xfrm>
          <a:prstGeom prst="rect">
            <a:avLst/>
          </a:prstGeom>
        </p:spPr>
      </p:pic>
      <p:sp>
        <p:nvSpPr>
          <p:cNvPr id="40" name="Oval 39">
            <a:extLst>
              <a:ext uri="{FF2B5EF4-FFF2-40B4-BE49-F238E27FC236}">
                <a16:creationId xmlns:a16="http://schemas.microsoft.com/office/drawing/2014/main" id="{7A8F749E-D9BB-4BF2-B305-5C0FB7286071}"/>
              </a:ext>
            </a:extLst>
          </p:cNvPr>
          <p:cNvSpPr/>
          <p:nvPr/>
        </p:nvSpPr>
        <p:spPr>
          <a:xfrm>
            <a:off x="6264688" y="5339700"/>
            <a:ext cx="1824894" cy="126921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FEA020E-0F9D-4D75-96B8-93526BCE0E32}"/>
              </a:ext>
            </a:extLst>
          </p:cNvPr>
          <p:cNvSpPr/>
          <p:nvPr/>
        </p:nvSpPr>
        <p:spPr>
          <a:xfrm>
            <a:off x="8333481" y="4090307"/>
            <a:ext cx="1824894" cy="126921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5BD7DAC-6DC1-4659-AE3C-18D15AE65F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4357" y="253892"/>
            <a:ext cx="1646797" cy="1037482"/>
          </a:xfrm>
          <a:prstGeom prst="rect">
            <a:avLst/>
          </a:prstGeom>
        </p:spPr>
      </p:pic>
      <p:sp>
        <p:nvSpPr>
          <p:cNvPr id="44" name="Arrow: Right 43">
            <a:extLst>
              <a:ext uri="{FF2B5EF4-FFF2-40B4-BE49-F238E27FC236}">
                <a16:creationId xmlns:a16="http://schemas.microsoft.com/office/drawing/2014/main" id="{6DA54777-899D-45EF-8063-AA03DA5DCF04}"/>
              </a:ext>
            </a:extLst>
          </p:cNvPr>
          <p:cNvSpPr/>
          <p:nvPr/>
        </p:nvSpPr>
        <p:spPr>
          <a:xfrm rot="18900000">
            <a:off x="6944165" y="1138289"/>
            <a:ext cx="591347" cy="73352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cs typeface="Segoe UI Light" panose="020B0502040204020203" pitchFamily="34" charset="0"/>
            </a:endParaRPr>
          </a:p>
        </p:txBody>
      </p:sp>
      <p:sp>
        <p:nvSpPr>
          <p:cNvPr id="45" name="Arrow: Right 44">
            <a:extLst>
              <a:ext uri="{FF2B5EF4-FFF2-40B4-BE49-F238E27FC236}">
                <a16:creationId xmlns:a16="http://schemas.microsoft.com/office/drawing/2014/main" id="{7E61D5D4-89AB-4C1E-849C-A04C4BE4DA7E}"/>
              </a:ext>
            </a:extLst>
          </p:cNvPr>
          <p:cNvSpPr/>
          <p:nvPr/>
        </p:nvSpPr>
        <p:spPr>
          <a:xfrm rot="1752650">
            <a:off x="6912813" y="2540176"/>
            <a:ext cx="591347" cy="733529"/>
          </a:xfrm>
          <a:prstGeom prst="rightArrow">
            <a:avLst/>
          </a:prstGeom>
          <a:solidFill>
            <a:srgbClr val="BF1A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71767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500"/>
                                        <p:tgtEl>
                                          <p:spTgt spid="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fade">
                                      <p:cBhvr>
                                        <p:cTn id="10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animBg="1"/>
      <p:bldP spid="15" grpId="0"/>
      <p:bldP spid="16" grpId="0" animBg="1"/>
      <p:bldP spid="17" grpId="0" animBg="1"/>
      <p:bldP spid="18" grpId="0"/>
      <p:bldP spid="25" grpId="0"/>
      <p:bldP spid="27" grpId="0"/>
      <p:bldP spid="40" grpId="0" animBg="1"/>
      <p:bldP spid="41"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BE3D6-19A7-4C48-A37C-E783EC4E3454}"/>
              </a:ext>
            </a:extLst>
          </p:cNvPr>
          <p:cNvSpPr>
            <a:spLocks noGrp="1"/>
          </p:cNvSpPr>
          <p:nvPr>
            <p:ph type="title"/>
          </p:nvPr>
        </p:nvSpPr>
        <p:spPr/>
        <p:txBody>
          <a:bodyPr>
            <a:normAutofit/>
          </a:bodyPr>
          <a:lstStyle/>
          <a:p>
            <a:r>
              <a:rPr lang="en-US" dirty="0" err="1"/>
              <a:t>Voorbeeldprojecten</a:t>
            </a:r>
            <a:r>
              <a:rPr lang="en-US" dirty="0"/>
              <a:t> </a:t>
            </a:r>
            <a:r>
              <a:rPr lang="en-US" dirty="0" err="1"/>
              <a:t>vorig</a:t>
            </a:r>
            <a:r>
              <a:rPr lang="en-US" dirty="0"/>
              <a:t> </a:t>
            </a:r>
            <a:r>
              <a:rPr lang="en-US" dirty="0" err="1"/>
              <a:t>jaar</a:t>
            </a:r>
            <a:endParaRPr lang="en-US" dirty="0"/>
          </a:p>
        </p:txBody>
      </p:sp>
      <p:sp>
        <p:nvSpPr>
          <p:cNvPr id="3" name="Content Placeholder 2">
            <a:extLst>
              <a:ext uri="{FF2B5EF4-FFF2-40B4-BE49-F238E27FC236}">
                <a16:creationId xmlns:a16="http://schemas.microsoft.com/office/drawing/2014/main" id="{0073DE53-46E7-4CA8-B15A-908EB1865701}"/>
              </a:ext>
            </a:extLst>
          </p:cNvPr>
          <p:cNvSpPr>
            <a:spLocks noGrp="1"/>
          </p:cNvSpPr>
          <p:nvPr>
            <p:ph idx="1"/>
          </p:nvPr>
        </p:nvSpPr>
        <p:spPr>
          <a:xfrm>
            <a:off x="689317" y="1948481"/>
            <a:ext cx="10813366" cy="4333375"/>
          </a:xfrm>
        </p:spPr>
        <p:txBody>
          <a:bodyPr/>
          <a:lstStyle/>
          <a:p>
            <a:pPr marL="0" indent="0">
              <a:buNone/>
            </a:pPr>
            <a:r>
              <a:rPr lang="en-GB" dirty="0"/>
              <a:t>Joost de </a:t>
            </a:r>
            <a:r>
              <a:rPr lang="nl-NL" dirty="0"/>
              <a:t>Bruijn</a:t>
            </a:r>
            <a:r>
              <a:rPr lang="en-GB" dirty="0"/>
              <a:t> – GGD Fryslân</a:t>
            </a:r>
          </a:p>
          <a:p>
            <a:pPr marL="285750" indent="-285750">
              <a:buBlip>
                <a:blip r:embed="rId2"/>
              </a:buBlip>
            </a:pPr>
            <a:r>
              <a:rPr lang="en-GB" dirty="0" err="1"/>
              <a:t>Beleidsadvies</a:t>
            </a:r>
            <a:r>
              <a:rPr lang="en-GB" dirty="0"/>
              <a:t> over </a:t>
            </a:r>
            <a:r>
              <a:rPr lang="en-GB" dirty="0" err="1"/>
              <a:t>bevordering</a:t>
            </a:r>
            <a:r>
              <a:rPr lang="en-GB" dirty="0"/>
              <a:t> </a:t>
            </a:r>
            <a:r>
              <a:rPr lang="en-GB" dirty="0" err="1"/>
              <a:t>gezond</a:t>
            </a:r>
            <a:r>
              <a:rPr lang="en-GB" dirty="0"/>
              <a:t> </a:t>
            </a:r>
            <a:r>
              <a:rPr lang="en-GB" dirty="0" err="1"/>
              <a:t>voedingspatroon</a:t>
            </a:r>
            <a:r>
              <a:rPr lang="en-GB" dirty="0"/>
              <a:t> </a:t>
            </a:r>
            <a:r>
              <a:rPr lang="en-GB" dirty="0" err="1"/>
              <a:t>ter</a:t>
            </a:r>
            <a:r>
              <a:rPr lang="en-GB" dirty="0"/>
              <a:t> preventive van </a:t>
            </a:r>
            <a:r>
              <a:rPr lang="en-GB" dirty="0" err="1"/>
              <a:t>overgewicht</a:t>
            </a:r>
            <a:r>
              <a:rPr lang="en-GB" dirty="0"/>
              <a:t> in Friesland.</a:t>
            </a:r>
          </a:p>
          <a:p>
            <a:pPr marL="285750" indent="-285750">
              <a:buBlip>
                <a:blip r:embed="rId2"/>
              </a:buBlip>
            </a:pPr>
            <a:endParaRPr lang="en-GB" dirty="0"/>
          </a:p>
          <a:p>
            <a:pPr marL="0" indent="0">
              <a:buNone/>
            </a:pPr>
            <a:r>
              <a:rPr lang="en-US" dirty="0"/>
              <a:t>Mirjam </a:t>
            </a:r>
            <a:r>
              <a:rPr lang="en-US" dirty="0" err="1"/>
              <a:t>Hildering-Leemhuis</a:t>
            </a:r>
            <a:r>
              <a:rPr lang="en-US" dirty="0"/>
              <a:t> – GGD Fryslân</a:t>
            </a:r>
          </a:p>
          <a:p>
            <a:pPr marL="285750" indent="-285750">
              <a:buBlip>
                <a:blip r:embed="rId2"/>
              </a:buBlip>
            </a:pPr>
            <a:r>
              <a:rPr lang="en-US" dirty="0" err="1"/>
              <a:t>Beleidsadvies</a:t>
            </a:r>
            <a:r>
              <a:rPr lang="en-US" dirty="0"/>
              <a:t> over </a:t>
            </a:r>
            <a:r>
              <a:rPr lang="en-US" dirty="0" err="1"/>
              <a:t>integrale</a:t>
            </a:r>
            <a:r>
              <a:rPr lang="en-US" dirty="0"/>
              <a:t> </a:t>
            </a:r>
            <a:r>
              <a:rPr lang="en-US" dirty="0" err="1"/>
              <a:t>zorg</a:t>
            </a:r>
            <a:r>
              <a:rPr lang="en-US" dirty="0"/>
              <a:t> </a:t>
            </a:r>
            <a:r>
              <a:rPr lang="en-US" dirty="0" err="1"/>
              <a:t>voor</a:t>
            </a:r>
            <a:r>
              <a:rPr lang="en-US" dirty="0"/>
              <a:t> </a:t>
            </a:r>
            <a:r>
              <a:rPr lang="en-US" dirty="0" err="1"/>
              <a:t>kwetsbare</a:t>
            </a:r>
            <a:r>
              <a:rPr lang="en-US" dirty="0"/>
              <a:t> </a:t>
            </a:r>
            <a:r>
              <a:rPr lang="en-US" dirty="0" err="1"/>
              <a:t>zwangeren</a:t>
            </a:r>
            <a:r>
              <a:rPr lang="en-US" dirty="0"/>
              <a:t> in gemeente de Fryske </a:t>
            </a:r>
            <a:r>
              <a:rPr lang="en-US" dirty="0" err="1"/>
              <a:t>Marren</a:t>
            </a:r>
            <a:r>
              <a:rPr lang="en-US" dirty="0"/>
              <a:t>.</a:t>
            </a:r>
          </a:p>
          <a:p>
            <a:pPr marL="285750" indent="-285750">
              <a:buBlip>
                <a:blip r:embed="rId2"/>
              </a:buBlip>
            </a:pPr>
            <a:endParaRPr lang="en-US" dirty="0"/>
          </a:p>
          <a:p>
            <a:pPr marL="0" indent="0">
              <a:buNone/>
            </a:pPr>
            <a:r>
              <a:rPr lang="en-US" dirty="0"/>
              <a:t>Amber Smit – </a:t>
            </a:r>
            <a:r>
              <a:rPr lang="en-US" dirty="0" err="1"/>
              <a:t>i.o.v</a:t>
            </a:r>
            <a:r>
              <a:rPr lang="en-US" dirty="0"/>
              <a:t>. Gemeente </a:t>
            </a:r>
            <a:r>
              <a:rPr lang="en-US" dirty="0" err="1"/>
              <a:t>Westerwolde</a:t>
            </a:r>
            <a:endParaRPr lang="en-US" dirty="0"/>
          </a:p>
          <a:p>
            <a:pPr marL="285750" indent="-285750">
              <a:buBlip>
                <a:blip r:embed="rId2"/>
              </a:buBlip>
            </a:pPr>
            <a:r>
              <a:rPr lang="en-US" dirty="0" err="1"/>
              <a:t>Evaluatie</a:t>
            </a:r>
            <a:r>
              <a:rPr lang="en-US" dirty="0"/>
              <a:t> </a:t>
            </a:r>
            <a:r>
              <a:rPr lang="en-US" dirty="0" err="1"/>
              <a:t>en</a:t>
            </a:r>
            <a:r>
              <a:rPr lang="en-US" dirty="0"/>
              <a:t> advise over </a:t>
            </a:r>
            <a:r>
              <a:rPr lang="en-US" dirty="0" err="1"/>
              <a:t>optimalisatie</a:t>
            </a:r>
            <a:r>
              <a:rPr lang="en-US" dirty="0"/>
              <a:t> </a:t>
            </a:r>
            <a:r>
              <a:rPr lang="en-US" dirty="0" err="1"/>
              <a:t>zorgpad</a:t>
            </a:r>
            <a:r>
              <a:rPr lang="en-US" dirty="0"/>
              <a:t> </a:t>
            </a:r>
            <a:r>
              <a:rPr lang="en-US" dirty="0" err="1"/>
              <a:t>zwangerschapsdiabetes</a:t>
            </a:r>
            <a:r>
              <a:rPr lang="en-US" dirty="0"/>
              <a:t> in </a:t>
            </a:r>
            <a:r>
              <a:rPr lang="en-US" dirty="0" err="1"/>
              <a:t>lage</a:t>
            </a:r>
            <a:r>
              <a:rPr lang="en-US" dirty="0"/>
              <a:t> SES-</a:t>
            </a:r>
            <a:r>
              <a:rPr lang="en-US" dirty="0" err="1"/>
              <a:t>groep</a:t>
            </a:r>
            <a:r>
              <a:rPr lang="en-US" dirty="0"/>
              <a:t>.</a:t>
            </a:r>
          </a:p>
        </p:txBody>
      </p:sp>
    </p:spTree>
    <p:extLst>
      <p:ext uri="{BB962C8B-B14F-4D97-AF65-F5344CB8AC3E}">
        <p14:creationId xmlns:p14="http://schemas.microsoft.com/office/powerpoint/2010/main" val="24020093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5F7981C4-C333-4CBB-8978-A242F7673D08}" vid="{24BEFB63-A47F-416F-AE97-D02C91BD4F8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3A51B37D410E49BE157262281E6352" ma:contentTypeVersion="14" ma:contentTypeDescription="Een nieuw document maken." ma:contentTypeScope="" ma:versionID="a9cc8dc036170951c694d10550253312">
  <xsd:schema xmlns:xsd="http://www.w3.org/2001/XMLSchema" xmlns:xs="http://www.w3.org/2001/XMLSchema" xmlns:p="http://schemas.microsoft.com/office/2006/metadata/properties" xmlns:ns3="9f9cd4d8-7560-4a37-85d2-85ca6ccc6c77" xmlns:ns4="38bcb624-5650-4af5-a808-a1e102b197d2" targetNamespace="http://schemas.microsoft.com/office/2006/metadata/properties" ma:root="true" ma:fieldsID="a23dc7f02a8ce1174c36586de9debe18" ns3:_="" ns4:_="">
    <xsd:import namespace="9f9cd4d8-7560-4a37-85d2-85ca6ccc6c77"/>
    <xsd:import namespace="38bcb624-5650-4af5-a808-a1e102b197d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9cd4d8-7560-4a37-85d2-85ca6ccc6c77"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bcb624-5650-4af5-a808-a1e102b197d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A43909-CCE4-4A0B-80F2-8C27400F2BE5}">
  <ds:schemaRefs>
    <ds:schemaRef ds:uri="http://schemas.microsoft.com/sharepoint/v3/contenttype/forms"/>
  </ds:schemaRefs>
</ds:datastoreItem>
</file>

<file path=customXml/itemProps2.xml><?xml version="1.0" encoding="utf-8"?>
<ds:datastoreItem xmlns:ds="http://schemas.openxmlformats.org/officeDocument/2006/customXml" ds:itemID="{98417D16-6CE9-4DC7-934E-11834331C46C}">
  <ds:schemaRefs>
    <ds:schemaRef ds:uri="http://purl.org/dc/elements/1.1/"/>
    <ds:schemaRef ds:uri="http://www.w3.org/XML/1998/namespace"/>
    <ds:schemaRef ds:uri="38bcb624-5650-4af5-a808-a1e102b197d2"/>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9f9cd4d8-7560-4a37-85d2-85ca6ccc6c77"/>
    <ds:schemaRef ds:uri="http://purl.org/dc/terms/"/>
  </ds:schemaRefs>
</ds:datastoreItem>
</file>

<file path=customXml/itemProps3.xml><?xml version="1.0" encoding="utf-8"?>
<ds:datastoreItem xmlns:ds="http://schemas.openxmlformats.org/officeDocument/2006/customXml" ds:itemID="{4A0A4793-8B61-424C-A9B0-8087C8CA7D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9cd4d8-7560-4a37-85d2-85ca6ccc6c77"/>
    <ds:schemaRef ds:uri="38bcb624-5650-4af5-a808-a1e102b197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Breedbeeld</PresentationFormat>
  <Paragraphs>152</Paragraphs>
  <Slides>23</Slides>
  <Notes>8</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23</vt:i4>
      </vt:variant>
    </vt:vector>
  </HeadingPairs>
  <TitlesOfParts>
    <vt:vector size="33" baseType="lpstr">
      <vt:lpstr>Arial</vt:lpstr>
      <vt:lpstr>Arial Black</vt:lpstr>
      <vt:lpstr>Calibri</vt:lpstr>
      <vt:lpstr>Calibri Light</vt:lpstr>
      <vt:lpstr>Courier New</vt:lpstr>
      <vt:lpstr>Lato</vt:lpstr>
      <vt:lpstr>Segoe UI</vt:lpstr>
      <vt:lpstr>Segoe UI Light</vt:lpstr>
      <vt:lpstr>Segoe UI Semibold</vt:lpstr>
      <vt:lpstr>Kantoorthema</vt:lpstr>
      <vt:lpstr>Friese Preventieaanpak  Waar wij ons samen sterk voor maken!  Brainstorm ‘Weten wat werkt’ 25-10-2022</vt:lpstr>
      <vt:lpstr>Het programma</vt:lpstr>
      <vt:lpstr>Wat gaan we doen?</vt:lpstr>
      <vt:lpstr>Wat weten we al?</vt:lpstr>
      <vt:lpstr>Introductie vanuit onderwijs</vt:lpstr>
      <vt:lpstr>Introductie vanuit onderwijs</vt:lpstr>
      <vt:lpstr>Science, Business &amp; Policy Voor alle bèta-masterstudies (~70 studenten)</vt:lpstr>
      <vt:lpstr>SBP-programma</vt:lpstr>
      <vt:lpstr>Voorbeeldprojecten vorig jaar</vt:lpstr>
      <vt:lpstr>Project in ons Policy Lab</vt:lpstr>
      <vt:lpstr>Introductie vanuit onderwijs Joost de Bruijn</vt:lpstr>
      <vt:lpstr>Kennisagenda FPA – Jesse David Marinus</vt:lpstr>
      <vt:lpstr>PowerPoint-presentatie</vt:lpstr>
      <vt:lpstr>PowerPoint-presentatie</vt:lpstr>
      <vt:lpstr>PowerPoint-presentatie</vt:lpstr>
      <vt:lpstr>PowerPoint-presentatie</vt:lpstr>
      <vt:lpstr>Aan de slag met vraagstukken per levensfase Wat voor vraagstukken leven er in jouw praktijk?</vt:lpstr>
      <vt:lpstr>Netwerkorganisatie Werken in coalities &amp; lerende netwerken</vt:lpstr>
      <vt:lpstr>Waar kun je aan denken?</vt:lpstr>
      <vt:lpstr>Voorbeelden van vorig jaar</vt:lpstr>
      <vt:lpstr>Aan de slag!</vt:lpstr>
      <vt:lpstr>Terugkoppeling en reflectie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Friese Preventieaanpak  Waar wij ons samen sterk voor maken!</dc:title>
  <dc:creator>Friese Preventieaanpak</dc:creator>
  <cp:lastModifiedBy>Reina Catharina Denkers</cp:lastModifiedBy>
  <cp:revision>738</cp:revision>
  <dcterms:created xsi:type="dcterms:W3CDTF">2020-02-13T09:37:54Z</dcterms:created>
  <dcterms:modified xsi:type="dcterms:W3CDTF">2022-10-26T13:10:07Z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0x010100213A51B37D410E49BE157262281E6352</vt:lpwstr>
  </property>
  <property fmtid="{D5CDD505-2E9C-101B-9397-08002B2CF9AE}" pid="3" name="_dlc_DocIdItemGuid">
    <vt:lpwstr>e352cfd9-ee0f-44d7-8920-1e617f984e42</vt:lpwstr>
  </property>
  <property fmtid="{D5CDD505-2E9C-101B-9397-08002B2CF9AE}" pid="4" name="Labels0">
    <vt:lpwstr/>
  </property>
</Properties>
</file>